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8" r:id="rId1"/>
  </p:sldMasterIdLst>
  <p:notesMasterIdLst>
    <p:notesMasterId r:id="rId32"/>
  </p:notesMasterIdLst>
  <p:sldIdLst>
    <p:sldId id="265" r:id="rId2"/>
    <p:sldId id="267" r:id="rId3"/>
    <p:sldId id="268" r:id="rId4"/>
    <p:sldId id="271" r:id="rId5"/>
    <p:sldId id="273" r:id="rId6"/>
    <p:sldId id="272" r:id="rId7"/>
    <p:sldId id="274" r:id="rId8"/>
    <p:sldId id="275" r:id="rId9"/>
    <p:sldId id="295" r:id="rId10"/>
    <p:sldId id="276" r:id="rId11"/>
    <p:sldId id="277" r:id="rId12"/>
    <p:sldId id="278" r:id="rId13"/>
    <p:sldId id="279" r:id="rId14"/>
    <p:sldId id="280" r:id="rId15"/>
    <p:sldId id="281" r:id="rId16"/>
    <p:sldId id="282" r:id="rId17"/>
    <p:sldId id="283" r:id="rId18"/>
    <p:sldId id="284" r:id="rId19"/>
    <p:sldId id="285" r:id="rId20"/>
    <p:sldId id="286" r:id="rId21"/>
    <p:sldId id="287" r:id="rId22"/>
    <p:sldId id="288" r:id="rId23"/>
    <p:sldId id="289" r:id="rId24"/>
    <p:sldId id="290" r:id="rId25"/>
    <p:sldId id="291" r:id="rId26"/>
    <p:sldId id="292" r:id="rId27"/>
    <p:sldId id="293" r:id="rId28"/>
    <p:sldId id="294" r:id="rId29"/>
    <p:sldId id="296" r:id="rId30"/>
    <p:sldId id="269" r:id="rId31"/>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E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66513" autoAdjust="0"/>
  </p:normalViewPr>
  <p:slideViewPr>
    <p:cSldViewPr snapToGrid="0">
      <p:cViewPr varScale="1">
        <p:scale>
          <a:sx n="52" d="100"/>
          <a:sy n="52" d="100"/>
        </p:scale>
        <p:origin x="1644"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L"/>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AB7CF7-B1DB-440A-83B4-908F24923B19}" type="datetimeFigureOut">
              <a:rPr lang="es-CL" smtClean="0"/>
              <a:t>16-03-2022</a:t>
            </a:fld>
            <a:endParaRPr lang="es-CL"/>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L"/>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CL"/>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L"/>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A79D36C-8DD3-4D32-9508-0162836DAFE1}" type="slidenum">
              <a:rPr lang="es-CL" smtClean="0"/>
              <a:t>‹Nº›</a:t>
            </a:fld>
            <a:endParaRPr lang="es-CL"/>
          </a:p>
        </p:txBody>
      </p:sp>
    </p:spTree>
    <p:extLst>
      <p:ext uri="{BB962C8B-B14F-4D97-AF65-F5344CB8AC3E}">
        <p14:creationId xmlns:p14="http://schemas.microsoft.com/office/powerpoint/2010/main" val="8342549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dirty="0"/>
          </a:p>
        </p:txBody>
      </p:sp>
      <p:sp>
        <p:nvSpPr>
          <p:cNvPr id="4" name="Marcador de número de diapositiva 3"/>
          <p:cNvSpPr>
            <a:spLocks noGrp="1"/>
          </p:cNvSpPr>
          <p:nvPr>
            <p:ph type="sldNum" sz="quarter" idx="10"/>
          </p:nvPr>
        </p:nvSpPr>
        <p:spPr/>
        <p:txBody>
          <a:bodyPr/>
          <a:lstStyle/>
          <a:p>
            <a:fld id="{1A79D36C-8DD3-4D32-9508-0162836DAFE1}" type="slidenum">
              <a:rPr lang="es-CL" smtClean="0"/>
              <a:t>1</a:t>
            </a:fld>
            <a:endParaRPr lang="es-CL"/>
          </a:p>
        </p:txBody>
      </p:sp>
    </p:spTree>
    <p:extLst>
      <p:ext uri="{BB962C8B-B14F-4D97-AF65-F5344CB8AC3E}">
        <p14:creationId xmlns:p14="http://schemas.microsoft.com/office/powerpoint/2010/main" val="865358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L" dirty="0" smtClean="0"/>
              <a:t>Acá</a:t>
            </a:r>
            <a:r>
              <a:rPr lang="es-CL" baseline="0" dirty="0" smtClean="0"/>
              <a:t> podemos ver las diferencias en un diagrama de arquitectura.</a:t>
            </a:r>
          </a:p>
          <a:p>
            <a:endParaRPr lang="es-CL" baseline="0" dirty="0" smtClean="0"/>
          </a:p>
          <a:p>
            <a:r>
              <a:rPr lang="es-CL" sz="1200" b="0" i="0" kern="1200" dirty="0" smtClean="0">
                <a:solidFill>
                  <a:schemeClr val="tx1"/>
                </a:solidFill>
                <a:effectLst/>
                <a:latin typeface="+mn-lt"/>
                <a:ea typeface="+mn-ea"/>
                <a:cs typeface="+mn-cs"/>
              </a:rPr>
              <a:t>Los </a:t>
            </a:r>
            <a:r>
              <a:rPr lang="es-CL" sz="1200" b="0" i="0" kern="1200" dirty="0" err="1" smtClean="0">
                <a:solidFill>
                  <a:schemeClr val="tx1"/>
                </a:solidFill>
                <a:effectLst/>
                <a:latin typeface="+mn-lt"/>
                <a:ea typeface="+mn-ea"/>
                <a:cs typeface="+mn-cs"/>
              </a:rPr>
              <a:t>microservicios</a:t>
            </a:r>
            <a:r>
              <a:rPr lang="es-CL" sz="1200" b="0" i="0" kern="1200" dirty="0" smtClean="0">
                <a:solidFill>
                  <a:schemeClr val="tx1"/>
                </a:solidFill>
                <a:effectLst/>
                <a:latin typeface="+mn-lt"/>
                <a:ea typeface="+mn-ea"/>
                <a:cs typeface="+mn-cs"/>
              </a:rPr>
              <a:t> se comunican entre sí a través de </a:t>
            </a:r>
            <a:r>
              <a:rPr lang="es-CL" sz="1200" b="0" i="0" kern="1200" dirty="0" err="1" smtClean="0">
                <a:solidFill>
                  <a:schemeClr val="tx1"/>
                </a:solidFill>
                <a:effectLst/>
                <a:latin typeface="+mn-lt"/>
                <a:ea typeface="+mn-ea"/>
                <a:cs typeface="+mn-cs"/>
              </a:rPr>
              <a:t>APIs</a:t>
            </a:r>
            <a:r>
              <a:rPr lang="es-CL" sz="1200" b="0" i="0" kern="1200" dirty="0" smtClean="0">
                <a:solidFill>
                  <a:schemeClr val="tx1"/>
                </a:solidFill>
                <a:effectLst/>
                <a:latin typeface="+mn-lt"/>
                <a:ea typeface="+mn-ea"/>
                <a:cs typeface="+mn-cs"/>
              </a:rPr>
              <a:t> </a:t>
            </a:r>
            <a:endParaRPr lang="es-CL" dirty="0"/>
          </a:p>
        </p:txBody>
      </p:sp>
      <p:sp>
        <p:nvSpPr>
          <p:cNvPr id="4" name="Marcador de número de diapositiva 3"/>
          <p:cNvSpPr>
            <a:spLocks noGrp="1"/>
          </p:cNvSpPr>
          <p:nvPr>
            <p:ph type="sldNum" sz="quarter" idx="10"/>
          </p:nvPr>
        </p:nvSpPr>
        <p:spPr/>
        <p:txBody>
          <a:bodyPr/>
          <a:lstStyle/>
          <a:p>
            <a:fld id="{F9470AB5-00EE-4A5C-AE4E-71B8EEE1046C}" type="slidenum">
              <a:rPr lang="es-ES" smtClean="0"/>
              <a:t>12</a:t>
            </a:fld>
            <a:endParaRPr lang="es-ES"/>
          </a:p>
        </p:txBody>
      </p:sp>
    </p:spTree>
    <p:extLst>
      <p:ext uri="{BB962C8B-B14F-4D97-AF65-F5344CB8AC3E}">
        <p14:creationId xmlns:p14="http://schemas.microsoft.com/office/powerpoint/2010/main" val="25537335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L" dirty="0" smtClean="0"/>
              <a:t> - Debe resolver solo un problema.</a:t>
            </a:r>
          </a:p>
          <a:p>
            <a:endParaRPr lang="es-CL" dirty="0" smtClean="0"/>
          </a:p>
          <a:p>
            <a:pPr marL="171450" indent="-171450">
              <a:buFontTx/>
              <a:buChar char="-"/>
            </a:pPr>
            <a:r>
              <a:rPr lang="es-CL" baseline="0" dirty="0" smtClean="0"/>
              <a:t>Debe proveer un API para comunicación.</a:t>
            </a:r>
          </a:p>
          <a:p>
            <a:pPr marL="171450" indent="-171450">
              <a:buFontTx/>
              <a:buChar char="-"/>
            </a:pPr>
            <a:endParaRPr lang="es-CL" baseline="0" dirty="0" smtClean="0"/>
          </a:p>
          <a:p>
            <a:pPr marL="171450" indent="-171450">
              <a:buFontTx/>
              <a:buChar char="-"/>
            </a:pPr>
            <a:r>
              <a:rPr lang="es-CL" baseline="0" dirty="0" smtClean="0"/>
              <a:t>Su base de datos debería ser de uso exclusivo</a:t>
            </a:r>
            <a:endParaRPr lang="es-CL" dirty="0"/>
          </a:p>
        </p:txBody>
      </p:sp>
      <p:sp>
        <p:nvSpPr>
          <p:cNvPr id="4" name="Marcador de número de diapositiva 3"/>
          <p:cNvSpPr>
            <a:spLocks noGrp="1"/>
          </p:cNvSpPr>
          <p:nvPr>
            <p:ph type="sldNum" sz="quarter" idx="10"/>
          </p:nvPr>
        </p:nvSpPr>
        <p:spPr/>
        <p:txBody>
          <a:bodyPr/>
          <a:lstStyle/>
          <a:p>
            <a:fld id="{F9470AB5-00EE-4A5C-AE4E-71B8EEE1046C}" type="slidenum">
              <a:rPr lang="es-ES" smtClean="0"/>
              <a:t>13</a:t>
            </a:fld>
            <a:endParaRPr lang="es-ES"/>
          </a:p>
        </p:txBody>
      </p:sp>
    </p:spTree>
    <p:extLst>
      <p:ext uri="{BB962C8B-B14F-4D97-AF65-F5344CB8AC3E}">
        <p14:creationId xmlns:p14="http://schemas.microsoft.com/office/powerpoint/2010/main" val="26439251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L" dirty="0" smtClean="0">
                <a:solidFill>
                  <a:srgbClr val="002060"/>
                </a:solidFill>
              </a:rPr>
              <a:t>Contexto delimitado -&gt; solo</a:t>
            </a:r>
            <a:r>
              <a:rPr lang="es-CL" baseline="0" dirty="0" smtClean="0">
                <a:solidFill>
                  <a:srgbClr val="002060"/>
                </a:solidFill>
              </a:rPr>
              <a:t> debe hacer lo relacionado a su dominio ( dominio podría ser un departamento de una empresa por ejemplo compras)</a:t>
            </a:r>
            <a:endParaRPr lang="es-CL" dirty="0" smtClean="0">
              <a:solidFill>
                <a:srgbClr val="002060"/>
              </a:solidFill>
            </a:endParaRPr>
          </a:p>
          <a:p>
            <a:endParaRPr lang="es-CL" dirty="0"/>
          </a:p>
        </p:txBody>
      </p:sp>
      <p:sp>
        <p:nvSpPr>
          <p:cNvPr id="4" name="Marcador de número de diapositiva 3"/>
          <p:cNvSpPr>
            <a:spLocks noGrp="1"/>
          </p:cNvSpPr>
          <p:nvPr>
            <p:ph type="sldNum" sz="quarter" idx="10"/>
          </p:nvPr>
        </p:nvSpPr>
        <p:spPr/>
        <p:txBody>
          <a:bodyPr/>
          <a:lstStyle/>
          <a:p>
            <a:fld id="{F9470AB5-00EE-4A5C-AE4E-71B8EEE1046C}" type="slidenum">
              <a:rPr lang="es-ES" smtClean="0"/>
              <a:t>14</a:t>
            </a:fld>
            <a:endParaRPr lang="es-ES"/>
          </a:p>
        </p:txBody>
      </p:sp>
    </p:spTree>
    <p:extLst>
      <p:ext uri="{BB962C8B-B14F-4D97-AF65-F5344CB8AC3E}">
        <p14:creationId xmlns:p14="http://schemas.microsoft.com/office/powerpoint/2010/main" val="32837065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L" dirty="0" smtClean="0"/>
              <a:t>Java 8 o superior.</a:t>
            </a:r>
            <a:endParaRPr lang="es-CL" dirty="0"/>
          </a:p>
        </p:txBody>
      </p:sp>
      <p:sp>
        <p:nvSpPr>
          <p:cNvPr id="4" name="Marcador de número de diapositiva 3"/>
          <p:cNvSpPr>
            <a:spLocks noGrp="1"/>
          </p:cNvSpPr>
          <p:nvPr>
            <p:ph type="sldNum" sz="quarter" idx="10"/>
          </p:nvPr>
        </p:nvSpPr>
        <p:spPr/>
        <p:txBody>
          <a:bodyPr/>
          <a:lstStyle/>
          <a:p>
            <a:fld id="{F9470AB5-00EE-4A5C-AE4E-71B8EEE1046C}" type="slidenum">
              <a:rPr lang="es-ES" smtClean="0"/>
              <a:t>15</a:t>
            </a:fld>
            <a:endParaRPr lang="es-ES"/>
          </a:p>
        </p:txBody>
      </p:sp>
    </p:spTree>
    <p:extLst>
      <p:ext uri="{BB962C8B-B14F-4D97-AF65-F5344CB8AC3E}">
        <p14:creationId xmlns:p14="http://schemas.microsoft.com/office/powerpoint/2010/main" val="31454297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dirty="0"/>
          </a:p>
        </p:txBody>
      </p:sp>
      <p:sp>
        <p:nvSpPr>
          <p:cNvPr id="4" name="Marcador de número de diapositiva 3"/>
          <p:cNvSpPr>
            <a:spLocks noGrp="1"/>
          </p:cNvSpPr>
          <p:nvPr>
            <p:ph type="sldNum" sz="quarter" idx="10"/>
          </p:nvPr>
        </p:nvSpPr>
        <p:spPr/>
        <p:txBody>
          <a:bodyPr/>
          <a:lstStyle/>
          <a:p>
            <a:fld id="{F9470AB5-00EE-4A5C-AE4E-71B8EEE1046C}" type="slidenum">
              <a:rPr lang="es-ES" smtClean="0"/>
              <a:t>16</a:t>
            </a:fld>
            <a:endParaRPr lang="es-ES"/>
          </a:p>
        </p:txBody>
      </p:sp>
    </p:spTree>
    <p:extLst>
      <p:ext uri="{BB962C8B-B14F-4D97-AF65-F5344CB8AC3E}">
        <p14:creationId xmlns:p14="http://schemas.microsoft.com/office/powerpoint/2010/main" val="32563432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dirty="0"/>
          </a:p>
        </p:txBody>
      </p:sp>
      <p:sp>
        <p:nvSpPr>
          <p:cNvPr id="4" name="Marcador de número de diapositiva 3"/>
          <p:cNvSpPr>
            <a:spLocks noGrp="1"/>
          </p:cNvSpPr>
          <p:nvPr>
            <p:ph type="sldNum" sz="quarter" idx="10"/>
          </p:nvPr>
        </p:nvSpPr>
        <p:spPr/>
        <p:txBody>
          <a:bodyPr/>
          <a:lstStyle/>
          <a:p>
            <a:fld id="{F9470AB5-00EE-4A5C-AE4E-71B8EEE1046C}" type="slidenum">
              <a:rPr lang="es-ES" smtClean="0"/>
              <a:t>17</a:t>
            </a:fld>
            <a:endParaRPr lang="es-ES"/>
          </a:p>
        </p:txBody>
      </p:sp>
    </p:spTree>
    <p:extLst>
      <p:ext uri="{BB962C8B-B14F-4D97-AF65-F5344CB8AC3E}">
        <p14:creationId xmlns:p14="http://schemas.microsoft.com/office/powerpoint/2010/main" val="42698186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L" dirty="0" smtClean="0">
                <a:solidFill>
                  <a:srgbClr val="002060"/>
                </a:solidFill>
              </a:rPr>
              <a:t>Spring define 4 estereotipos</a:t>
            </a:r>
            <a:r>
              <a:rPr lang="es-CL" baseline="0" dirty="0" smtClean="0">
                <a:solidFill>
                  <a:srgbClr val="002060"/>
                </a:solidFill>
              </a:rPr>
              <a:t> -&gt; </a:t>
            </a:r>
            <a:r>
              <a:rPr lang="es-CL" baseline="0" dirty="0" err="1" smtClean="0">
                <a:solidFill>
                  <a:srgbClr val="002060"/>
                </a:solidFill>
              </a:rPr>
              <a:t>Component</a:t>
            </a:r>
            <a:r>
              <a:rPr lang="es-CL" baseline="0" dirty="0" smtClean="0">
                <a:solidFill>
                  <a:srgbClr val="002060"/>
                </a:solidFill>
              </a:rPr>
              <a:t>, </a:t>
            </a:r>
            <a:r>
              <a:rPr lang="es-CL" baseline="0" dirty="0" err="1" smtClean="0">
                <a:solidFill>
                  <a:srgbClr val="002060"/>
                </a:solidFill>
              </a:rPr>
              <a:t>Repository</a:t>
            </a:r>
            <a:r>
              <a:rPr lang="es-CL" baseline="0" dirty="0" smtClean="0">
                <a:solidFill>
                  <a:srgbClr val="002060"/>
                </a:solidFill>
              </a:rPr>
              <a:t>, </a:t>
            </a:r>
            <a:r>
              <a:rPr lang="es-CL" baseline="0" dirty="0" err="1" smtClean="0">
                <a:solidFill>
                  <a:srgbClr val="002060"/>
                </a:solidFill>
              </a:rPr>
              <a:t>Service</a:t>
            </a:r>
            <a:r>
              <a:rPr lang="es-CL" baseline="0" dirty="0" smtClean="0">
                <a:solidFill>
                  <a:srgbClr val="002060"/>
                </a:solidFill>
              </a:rPr>
              <a:t> y </a:t>
            </a:r>
            <a:r>
              <a:rPr lang="es-CL" baseline="0" dirty="0" err="1" smtClean="0">
                <a:solidFill>
                  <a:srgbClr val="002060"/>
                </a:solidFill>
              </a:rPr>
              <a:t>RestController</a:t>
            </a:r>
            <a:endParaRPr lang="es-CL" dirty="0" smtClean="0">
              <a:solidFill>
                <a:srgbClr val="002060"/>
              </a:solidFill>
            </a:endParaRPr>
          </a:p>
        </p:txBody>
      </p:sp>
      <p:sp>
        <p:nvSpPr>
          <p:cNvPr id="4" name="Marcador de número de diapositiva 3"/>
          <p:cNvSpPr>
            <a:spLocks noGrp="1"/>
          </p:cNvSpPr>
          <p:nvPr>
            <p:ph type="sldNum" sz="quarter" idx="10"/>
          </p:nvPr>
        </p:nvSpPr>
        <p:spPr/>
        <p:txBody>
          <a:bodyPr/>
          <a:lstStyle/>
          <a:p>
            <a:fld id="{F9470AB5-00EE-4A5C-AE4E-71B8EEE1046C}" type="slidenum">
              <a:rPr lang="es-ES" smtClean="0"/>
              <a:t>18</a:t>
            </a:fld>
            <a:endParaRPr lang="es-ES"/>
          </a:p>
        </p:txBody>
      </p:sp>
    </p:spTree>
    <p:extLst>
      <p:ext uri="{BB962C8B-B14F-4D97-AF65-F5344CB8AC3E}">
        <p14:creationId xmlns:p14="http://schemas.microsoft.com/office/powerpoint/2010/main" val="26533826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dirty="0"/>
          </a:p>
        </p:txBody>
      </p:sp>
      <p:sp>
        <p:nvSpPr>
          <p:cNvPr id="4" name="Marcador de número de diapositiva 3"/>
          <p:cNvSpPr>
            <a:spLocks noGrp="1"/>
          </p:cNvSpPr>
          <p:nvPr>
            <p:ph type="sldNum" sz="quarter" idx="10"/>
          </p:nvPr>
        </p:nvSpPr>
        <p:spPr/>
        <p:txBody>
          <a:bodyPr/>
          <a:lstStyle/>
          <a:p>
            <a:fld id="{F9470AB5-00EE-4A5C-AE4E-71B8EEE1046C}" type="slidenum">
              <a:rPr lang="es-ES" smtClean="0"/>
              <a:t>19</a:t>
            </a:fld>
            <a:endParaRPr lang="es-ES"/>
          </a:p>
        </p:txBody>
      </p:sp>
    </p:spTree>
    <p:extLst>
      <p:ext uri="{BB962C8B-B14F-4D97-AF65-F5344CB8AC3E}">
        <p14:creationId xmlns:p14="http://schemas.microsoft.com/office/powerpoint/2010/main" val="38486179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L" sz="1200" b="0" i="0" kern="1200" dirty="0" smtClean="0">
                <a:solidFill>
                  <a:schemeClr val="tx1"/>
                </a:solidFill>
                <a:effectLst/>
                <a:latin typeface="+mn-lt"/>
                <a:ea typeface="+mn-ea"/>
                <a:cs typeface="+mn-cs"/>
              </a:rPr>
              <a:t>Un interfaz es una lista de acciones que puede llevar a cabo un determinado objeto</a:t>
            </a:r>
          </a:p>
          <a:p>
            <a:endParaRPr lang="es-CL" dirty="0" smtClean="0"/>
          </a:p>
          <a:p>
            <a:r>
              <a:rPr lang="es-CL" dirty="0" smtClean="0"/>
              <a:t>En</a:t>
            </a:r>
            <a:r>
              <a:rPr lang="es-CL" baseline="0" dirty="0" smtClean="0"/>
              <a:t> java no se permite la herencia múltiple.</a:t>
            </a:r>
            <a:endParaRPr lang="es-CL" dirty="0"/>
          </a:p>
        </p:txBody>
      </p:sp>
      <p:sp>
        <p:nvSpPr>
          <p:cNvPr id="4" name="Marcador de número de diapositiva 3"/>
          <p:cNvSpPr>
            <a:spLocks noGrp="1"/>
          </p:cNvSpPr>
          <p:nvPr>
            <p:ph type="sldNum" sz="quarter" idx="10"/>
          </p:nvPr>
        </p:nvSpPr>
        <p:spPr/>
        <p:txBody>
          <a:bodyPr/>
          <a:lstStyle/>
          <a:p>
            <a:fld id="{F9470AB5-00EE-4A5C-AE4E-71B8EEE1046C}" type="slidenum">
              <a:rPr lang="es-ES" smtClean="0"/>
              <a:t>20</a:t>
            </a:fld>
            <a:endParaRPr lang="es-ES"/>
          </a:p>
        </p:txBody>
      </p:sp>
    </p:spTree>
    <p:extLst>
      <p:ext uri="{BB962C8B-B14F-4D97-AF65-F5344CB8AC3E}">
        <p14:creationId xmlns:p14="http://schemas.microsoft.com/office/powerpoint/2010/main" val="24395813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dirty="0"/>
          </a:p>
        </p:txBody>
      </p:sp>
      <p:sp>
        <p:nvSpPr>
          <p:cNvPr id="4" name="Marcador de número de diapositiva 3"/>
          <p:cNvSpPr>
            <a:spLocks noGrp="1"/>
          </p:cNvSpPr>
          <p:nvPr>
            <p:ph type="sldNum" sz="quarter" idx="10"/>
          </p:nvPr>
        </p:nvSpPr>
        <p:spPr/>
        <p:txBody>
          <a:bodyPr/>
          <a:lstStyle/>
          <a:p>
            <a:fld id="{F9470AB5-00EE-4A5C-AE4E-71B8EEE1046C}" type="slidenum">
              <a:rPr lang="es-ES" smtClean="0"/>
              <a:t>21</a:t>
            </a:fld>
            <a:endParaRPr lang="es-ES"/>
          </a:p>
        </p:txBody>
      </p:sp>
    </p:spTree>
    <p:extLst>
      <p:ext uri="{BB962C8B-B14F-4D97-AF65-F5344CB8AC3E}">
        <p14:creationId xmlns:p14="http://schemas.microsoft.com/office/powerpoint/2010/main" val="12959600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dirty="0"/>
          </a:p>
        </p:txBody>
      </p:sp>
      <p:sp>
        <p:nvSpPr>
          <p:cNvPr id="4" name="Marcador de número de diapositiva 3"/>
          <p:cNvSpPr>
            <a:spLocks noGrp="1"/>
          </p:cNvSpPr>
          <p:nvPr>
            <p:ph type="sldNum" sz="quarter" idx="10"/>
          </p:nvPr>
        </p:nvSpPr>
        <p:spPr/>
        <p:txBody>
          <a:bodyPr/>
          <a:lstStyle/>
          <a:p>
            <a:fld id="{F9470AB5-00EE-4A5C-AE4E-71B8EEE1046C}" type="slidenum">
              <a:rPr lang="es-ES" smtClean="0"/>
              <a:t>4</a:t>
            </a:fld>
            <a:endParaRPr lang="es-ES"/>
          </a:p>
        </p:txBody>
      </p:sp>
    </p:spTree>
    <p:extLst>
      <p:ext uri="{BB962C8B-B14F-4D97-AF65-F5344CB8AC3E}">
        <p14:creationId xmlns:p14="http://schemas.microsoft.com/office/powerpoint/2010/main" val="251327108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dirty="0"/>
          </a:p>
        </p:txBody>
      </p:sp>
      <p:sp>
        <p:nvSpPr>
          <p:cNvPr id="4" name="Marcador de número de diapositiva 3"/>
          <p:cNvSpPr>
            <a:spLocks noGrp="1"/>
          </p:cNvSpPr>
          <p:nvPr>
            <p:ph type="sldNum" sz="quarter" idx="10"/>
          </p:nvPr>
        </p:nvSpPr>
        <p:spPr/>
        <p:txBody>
          <a:bodyPr/>
          <a:lstStyle/>
          <a:p>
            <a:fld id="{F9470AB5-00EE-4A5C-AE4E-71B8EEE1046C}" type="slidenum">
              <a:rPr lang="es-ES" smtClean="0"/>
              <a:t>22</a:t>
            </a:fld>
            <a:endParaRPr lang="es-ES"/>
          </a:p>
        </p:txBody>
      </p:sp>
    </p:spTree>
    <p:extLst>
      <p:ext uri="{BB962C8B-B14F-4D97-AF65-F5344CB8AC3E}">
        <p14:creationId xmlns:p14="http://schemas.microsoft.com/office/powerpoint/2010/main" val="6152421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L" dirty="0" smtClean="0"/>
              <a:t>Paso 5 </a:t>
            </a:r>
            <a:endParaRPr lang="es-CL" dirty="0"/>
          </a:p>
        </p:txBody>
      </p:sp>
      <p:sp>
        <p:nvSpPr>
          <p:cNvPr id="4" name="Marcador de número de diapositiva 3"/>
          <p:cNvSpPr>
            <a:spLocks noGrp="1"/>
          </p:cNvSpPr>
          <p:nvPr>
            <p:ph type="sldNum" sz="quarter" idx="10"/>
          </p:nvPr>
        </p:nvSpPr>
        <p:spPr/>
        <p:txBody>
          <a:bodyPr/>
          <a:lstStyle/>
          <a:p>
            <a:fld id="{F9470AB5-00EE-4A5C-AE4E-71B8EEE1046C}" type="slidenum">
              <a:rPr lang="es-ES" smtClean="0"/>
              <a:t>23</a:t>
            </a:fld>
            <a:endParaRPr lang="es-ES"/>
          </a:p>
        </p:txBody>
      </p:sp>
    </p:spTree>
    <p:extLst>
      <p:ext uri="{BB962C8B-B14F-4D97-AF65-F5344CB8AC3E}">
        <p14:creationId xmlns:p14="http://schemas.microsoft.com/office/powerpoint/2010/main" val="32519561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dirty="0"/>
          </a:p>
        </p:txBody>
      </p:sp>
      <p:sp>
        <p:nvSpPr>
          <p:cNvPr id="4" name="Marcador de número de diapositiva 3"/>
          <p:cNvSpPr>
            <a:spLocks noGrp="1"/>
          </p:cNvSpPr>
          <p:nvPr>
            <p:ph type="sldNum" sz="quarter" idx="10"/>
          </p:nvPr>
        </p:nvSpPr>
        <p:spPr/>
        <p:txBody>
          <a:bodyPr/>
          <a:lstStyle/>
          <a:p>
            <a:fld id="{F9470AB5-00EE-4A5C-AE4E-71B8EEE1046C}" type="slidenum">
              <a:rPr lang="es-ES" smtClean="0"/>
              <a:t>24</a:t>
            </a:fld>
            <a:endParaRPr lang="es-ES"/>
          </a:p>
        </p:txBody>
      </p:sp>
    </p:spTree>
    <p:extLst>
      <p:ext uri="{BB962C8B-B14F-4D97-AF65-F5344CB8AC3E}">
        <p14:creationId xmlns:p14="http://schemas.microsoft.com/office/powerpoint/2010/main" val="188289649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dirty="0"/>
          </a:p>
        </p:txBody>
      </p:sp>
      <p:sp>
        <p:nvSpPr>
          <p:cNvPr id="4" name="Marcador de número de diapositiva 3"/>
          <p:cNvSpPr>
            <a:spLocks noGrp="1"/>
          </p:cNvSpPr>
          <p:nvPr>
            <p:ph type="sldNum" sz="quarter" idx="10"/>
          </p:nvPr>
        </p:nvSpPr>
        <p:spPr/>
        <p:txBody>
          <a:bodyPr/>
          <a:lstStyle/>
          <a:p>
            <a:fld id="{F9470AB5-00EE-4A5C-AE4E-71B8EEE1046C}" type="slidenum">
              <a:rPr lang="es-ES" smtClean="0"/>
              <a:t>25</a:t>
            </a:fld>
            <a:endParaRPr lang="es-ES"/>
          </a:p>
        </p:txBody>
      </p:sp>
    </p:spTree>
    <p:extLst>
      <p:ext uri="{BB962C8B-B14F-4D97-AF65-F5344CB8AC3E}">
        <p14:creationId xmlns:p14="http://schemas.microsoft.com/office/powerpoint/2010/main" val="4493017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171450" indent="-171450">
              <a:buFontTx/>
              <a:buChar char="-"/>
            </a:pPr>
            <a:r>
              <a:rPr lang="es-CL" dirty="0" err="1" smtClean="0"/>
              <a:t>Zuul</a:t>
            </a:r>
            <a:r>
              <a:rPr lang="es-CL" baseline="0" dirty="0" smtClean="0"/>
              <a:t> se reemplaza con “Spring </a:t>
            </a:r>
            <a:r>
              <a:rPr lang="es-CL" baseline="0" dirty="0" err="1" smtClean="0"/>
              <a:t>cloud</a:t>
            </a:r>
            <a:r>
              <a:rPr lang="es-CL" baseline="0" dirty="0" smtClean="0"/>
              <a:t> Gateway”</a:t>
            </a:r>
          </a:p>
          <a:p>
            <a:pPr marL="628650" lvl="1" indent="-171450">
              <a:buFontTx/>
              <a:buChar char="-"/>
            </a:pPr>
            <a:r>
              <a:rPr lang="es-CL" baseline="0" dirty="0" smtClean="0"/>
              <a:t>Spring </a:t>
            </a:r>
            <a:r>
              <a:rPr lang="es-CL" baseline="0" dirty="0" err="1" smtClean="0"/>
              <a:t>cloud</a:t>
            </a:r>
            <a:r>
              <a:rPr lang="es-CL" baseline="0" dirty="0" smtClean="0"/>
              <a:t> Gateway es más rápido ya que usa programación reactiva, con </a:t>
            </a:r>
            <a:r>
              <a:rPr lang="es-CL" baseline="0" dirty="0" err="1" smtClean="0"/>
              <a:t>webflux</a:t>
            </a:r>
            <a:r>
              <a:rPr lang="es-CL" baseline="0" dirty="0" smtClean="0"/>
              <a:t>, y las peticiones no se bloquean.</a:t>
            </a:r>
            <a:endParaRPr lang="es-CL" dirty="0" smtClean="0"/>
          </a:p>
          <a:p>
            <a:r>
              <a:rPr lang="es-CL" dirty="0" smtClean="0"/>
              <a:t>- </a:t>
            </a:r>
            <a:r>
              <a:rPr lang="es-CL" dirty="0" err="1" smtClean="0"/>
              <a:t>Ribbon</a:t>
            </a:r>
            <a:r>
              <a:rPr lang="es-CL" baseline="0" dirty="0" smtClean="0"/>
              <a:t> se reemplaza por “</a:t>
            </a:r>
            <a:r>
              <a:rPr lang="es-CL" baseline="0" dirty="0" err="1" smtClean="0"/>
              <a:t>spring</a:t>
            </a:r>
            <a:r>
              <a:rPr lang="es-CL" baseline="0" dirty="0" smtClean="0"/>
              <a:t> load </a:t>
            </a:r>
            <a:r>
              <a:rPr lang="es-CL" baseline="0" dirty="0" err="1" smtClean="0"/>
              <a:t>balancer</a:t>
            </a:r>
            <a:r>
              <a:rPr lang="es-CL" baseline="0" dirty="0" smtClean="0"/>
              <a:t>”</a:t>
            </a:r>
            <a:endParaRPr lang="es-CL" dirty="0"/>
          </a:p>
        </p:txBody>
      </p:sp>
      <p:sp>
        <p:nvSpPr>
          <p:cNvPr id="4" name="Marcador de número de diapositiva 3"/>
          <p:cNvSpPr>
            <a:spLocks noGrp="1"/>
          </p:cNvSpPr>
          <p:nvPr>
            <p:ph type="sldNum" sz="quarter" idx="10"/>
          </p:nvPr>
        </p:nvSpPr>
        <p:spPr/>
        <p:txBody>
          <a:bodyPr/>
          <a:lstStyle/>
          <a:p>
            <a:fld id="{F9470AB5-00EE-4A5C-AE4E-71B8EEE1046C}" type="slidenum">
              <a:rPr lang="es-ES" smtClean="0"/>
              <a:t>26</a:t>
            </a:fld>
            <a:endParaRPr lang="es-ES"/>
          </a:p>
        </p:txBody>
      </p:sp>
    </p:spTree>
    <p:extLst>
      <p:ext uri="{BB962C8B-B14F-4D97-AF65-F5344CB8AC3E}">
        <p14:creationId xmlns:p14="http://schemas.microsoft.com/office/powerpoint/2010/main" val="178115372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dirty="0"/>
          </a:p>
        </p:txBody>
      </p:sp>
      <p:sp>
        <p:nvSpPr>
          <p:cNvPr id="4" name="Marcador de número de diapositiva 3"/>
          <p:cNvSpPr>
            <a:spLocks noGrp="1"/>
          </p:cNvSpPr>
          <p:nvPr>
            <p:ph type="sldNum" sz="quarter" idx="10"/>
          </p:nvPr>
        </p:nvSpPr>
        <p:spPr/>
        <p:txBody>
          <a:bodyPr/>
          <a:lstStyle/>
          <a:p>
            <a:fld id="{F9470AB5-00EE-4A5C-AE4E-71B8EEE1046C}" type="slidenum">
              <a:rPr lang="es-ES" smtClean="0"/>
              <a:t>27</a:t>
            </a:fld>
            <a:endParaRPr lang="es-ES"/>
          </a:p>
        </p:txBody>
      </p:sp>
    </p:spTree>
    <p:extLst>
      <p:ext uri="{BB962C8B-B14F-4D97-AF65-F5344CB8AC3E}">
        <p14:creationId xmlns:p14="http://schemas.microsoft.com/office/powerpoint/2010/main" val="72257769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dirty="0"/>
          </a:p>
        </p:txBody>
      </p:sp>
      <p:sp>
        <p:nvSpPr>
          <p:cNvPr id="4" name="Marcador de número de diapositiva 3"/>
          <p:cNvSpPr>
            <a:spLocks noGrp="1"/>
          </p:cNvSpPr>
          <p:nvPr>
            <p:ph type="sldNum" sz="quarter" idx="10"/>
          </p:nvPr>
        </p:nvSpPr>
        <p:spPr/>
        <p:txBody>
          <a:bodyPr/>
          <a:lstStyle/>
          <a:p>
            <a:fld id="{F9470AB5-00EE-4A5C-AE4E-71B8EEE1046C}" type="slidenum">
              <a:rPr lang="es-ES" smtClean="0"/>
              <a:t>28</a:t>
            </a:fld>
            <a:endParaRPr lang="es-ES"/>
          </a:p>
        </p:txBody>
      </p:sp>
    </p:spTree>
    <p:extLst>
      <p:ext uri="{BB962C8B-B14F-4D97-AF65-F5344CB8AC3E}">
        <p14:creationId xmlns:p14="http://schemas.microsoft.com/office/powerpoint/2010/main" val="35811930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dirty="0"/>
          </a:p>
        </p:txBody>
      </p:sp>
      <p:sp>
        <p:nvSpPr>
          <p:cNvPr id="4" name="Marcador de número de diapositiva 3"/>
          <p:cNvSpPr>
            <a:spLocks noGrp="1"/>
          </p:cNvSpPr>
          <p:nvPr>
            <p:ph type="sldNum" sz="quarter" idx="10"/>
          </p:nvPr>
        </p:nvSpPr>
        <p:spPr/>
        <p:txBody>
          <a:bodyPr/>
          <a:lstStyle/>
          <a:p>
            <a:fld id="{1A79D36C-8DD3-4D32-9508-0162836DAFE1}" type="slidenum">
              <a:rPr lang="es-CL" smtClean="0"/>
              <a:t>29</a:t>
            </a:fld>
            <a:endParaRPr lang="es-CL"/>
          </a:p>
        </p:txBody>
      </p:sp>
    </p:spTree>
    <p:extLst>
      <p:ext uri="{BB962C8B-B14F-4D97-AF65-F5344CB8AC3E}">
        <p14:creationId xmlns:p14="http://schemas.microsoft.com/office/powerpoint/2010/main" val="29329948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dirty="0"/>
          </a:p>
        </p:txBody>
      </p:sp>
      <p:sp>
        <p:nvSpPr>
          <p:cNvPr id="4" name="Marcador de número de diapositiva 3"/>
          <p:cNvSpPr>
            <a:spLocks noGrp="1"/>
          </p:cNvSpPr>
          <p:nvPr>
            <p:ph type="sldNum" sz="quarter" idx="10"/>
          </p:nvPr>
        </p:nvSpPr>
        <p:spPr/>
        <p:txBody>
          <a:bodyPr/>
          <a:lstStyle/>
          <a:p>
            <a:fld id="{F9470AB5-00EE-4A5C-AE4E-71B8EEE1046C}" type="slidenum">
              <a:rPr lang="es-ES" smtClean="0"/>
              <a:t>5</a:t>
            </a:fld>
            <a:endParaRPr lang="es-ES"/>
          </a:p>
        </p:txBody>
      </p:sp>
    </p:spTree>
    <p:extLst>
      <p:ext uri="{BB962C8B-B14F-4D97-AF65-F5344CB8AC3E}">
        <p14:creationId xmlns:p14="http://schemas.microsoft.com/office/powerpoint/2010/main" val="31784127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CL" sz="1200" dirty="0" smtClean="0">
                <a:solidFill>
                  <a:srgbClr val="002060"/>
                </a:solidFill>
              </a:rPr>
              <a:t>Una “arquitectura de </a:t>
            </a:r>
            <a:r>
              <a:rPr lang="es-CL" sz="1200" dirty="0" err="1" smtClean="0">
                <a:solidFill>
                  <a:srgbClr val="002060"/>
                </a:solidFill>
              </a:rPr>
              <a:t>microservicios</a:t>
            </a:r>
            <a:r>
              <a:rPr lang="es-CL" sz="1200" dirty="0" smtClean="0">
                <a:solidFill>
                  <a:srgbClr val="002060"/>
                </a:solidFill>
              </a:rPr>
              <a:t>” es un enfoque para desarrollar una aplicación software como una serie de pequeños servicios, cada uno ejecutándose de forma autónoma y comunicándose entre sí, por ejemplo, a través de peticiones HTTP a sus API.</a:t>
            </a:r>
          </a:p>
          <a:p>
            <a:r>
              <a:rPr lang="es-419" dirty="0" smtClean="0"/>
              <a:t/>
            </a:r>
            <a:br>
              <a:rPr lang="es-419" dirty="0" smtClean="0"/>
            </a:br>
            <a:r>
              <a:rPr lang="es-CL" sz="1200" dirty="0" smtClean="0">
                <a:solidFill>
                  <a:srgbClr val="002060"/>
                </a:solidFill>
              </a:rPr>
              <a:t>Cada </a:t>
            </a:r>
            <a:r>
              <a:rPr lang="es-CL" sz="1200" dirty="0" err="1" smtClean="0">
                <a:solidFill>
                  <a:srgbClr val="002060"/>
                </a:solidFill>
              </a:rPr>
              <a:t>microservicio</a:t>
            </a:r>
            <a:r>
              <a:rPr lang="es-CL" sz="1200" dirty="0" smtClean="0">
                <a:solidFill>
                  <a:srgbClr val="002060"/>
                </a:solidFill>
              </a:rPr>
              <a:t> es independiente- &gt; se puede implementar/desarrollar,</a:t>
            </a:r>
            <a:r>
              <a:rPr lang="es-CL" sz="1200" baseline="0" dirty="0" smtClean="0">
                <a:solidFill>
                  <a:srgbClr val="002060"/>
                </a:solidFill>
              </a:rPr>
              <a:t> operar y escalar de forma sin afectar a los demás servicios.</a:t>
            </a:r>
            <a:endParaRPr lang="es-CL" sz="1200" dirty="0" smtClean="0">
              <a:solidFill>
                <a:srgbClr val="002060"/>
              </a:solidFill>
            </a:endParaRPr>
          </a:p>
          <a:p>
            <a:r>
              <a:rPr lang="es-CL" sz="1200" dirty="0" smtClean="0">
                <a:solidFill>
                  <a:srgbClr val="002060"/>
                </a:solidFill>
              </a:rPr>
              <a:t>Puede estar cada </a:t>
            </a:r>
            <a:r>
              <a:rPr lang="es-CL" sz="1200" dirty="0" err="1" smtClean="0">
                <a:solidFill>
                  <a:srgbClr val="002060"/>
                </a:solidFill>
              </a:rPr>
              <a:t>microservicio</a:t>
            </a:r>
            <a:r>
              <a:rPr lang="es-CL" sz="1200" dirty="0" smtClean="0">
                <a:solidFill>
                  <a:srgbClr val="002060"/>
                </a:solidFill>
              </a:rPr>
              <a:t> en un lenguaje diferente.</a:t>
            </a:r>
          </a:p>
          <a:p>
            <a:r>
              <a:rPr lang="es-CL" sz="1200" dirty="0" smtClean="0">
                <a:solidFill>
                  <a:srgbClr val="002060"/>
                </a:solidFill>
              </a:rPr>
              <a:t>Un </a:t>
            </a:r>
            <a:r>
              <a:rPr lang="es-CL" sz="1200" dirty="0" err="1" smtClean="0">
                <a:solidFill>
                  <a:srgbClr val="002060"/>
                </a:solidFill>
              </a:rPr>
              <a:t>microservicio</a:t>
            </a:r>
            <a:r>
              <a:rPr lang="es-CL" sz="1200" dirty="0" smtClean="0">
                <a:solidFill>
                  <a:srgbClr val="002060"/>
                </a:solidFill>
              </a:rPr>
              <a:t> tiene una funcionalidad muy concreta. </a:t>
            </a:r>
            <a:r>
              <a:rPr lang="es-CL" sz="1200" baseline="0" dirty="0" smtClean="0">
                <a:solidFill>
                  <a:srgbClr val="002060"/>
                </a:solidFill>
              </a:rPr>
              <a:t> -&gt; solo se encarga de su ámbito definido, por ejemplo </a:t>
            </a:r>
            <a:r>
              <a:rPr lang="es-CL" sz="1200" baseline="0" dirty="0" err="1" smtClean="0">
                <a:solidFill>
                  <a:srgbClr val="002060"/>
                </a:solidFill>
              </a:rPr>
              <a:t>microservicio</a:t>
            </a:r>
            <a:r>
              <a:rPr lang="es-CL" sz="1200" baseline="0" dirty="0" smtClean="0">
                <a:solidFill>
                  <a:srgbClr val="002060"/>
                </a:solidFill>
              </a:rPr>
              <a:t> de </a:t>
            </a:r>
            <a:r>
              <a:rPr lang="es-CL" sz="1200" baseline="0" dirty="0" err="1" smtClean="0">
                <a:solidFill>
                  <a:srgbClr val="002060"/>
                </a:solidFill>
              </a:rPr>
              <a:t>login</a:t>
            </a:r>
            <a:r>
              <a:rPr lang="es-CL" sz="1200" baseline="0" dirty="0" smtClean="0">
                <a:solidFill>
                  <a:srgbClr val="002060"/>
                </a:solidFill>
              </a:rPr>
              <a:t>, solo realiza tareas relacionadas con autenticación.</a:t>
            </a:r>
            <a:endParaRPr lang="es-CL" sz="1200" dirty="0" smtClean="0">
              <a:solidFill>
                <a:srgbClr val="002060"/>
              </a:solidFill>
            </a:endParaRPr>
          </a:p>
          <a:p>
            <a:endParaRPr lang="es-CL" dirty="0"/>
          </a:p>
        </p:txBody>
      </p:sp>
      <p:sp>
        <p:nvSpPr>
          <p:cNvPr id="4" name="Marcador de número de diapositiva 3"/>
          <p:cNvSpPr>
            <a:spLocks noGrp="1"/>
          </p:cNvSpPr>
          <p:nvPr>
            <p:ph type="sldNum" sz="quarter" idx="10"/>
          </p:nvPr>
        </p:nvSpPr>
        <p:spPr/>
        <p:txBody>
          <a:bodyPr/>
          <a:lstStyle/>
          <a:p>
            <a:fld id="{F9470AB5-00EE-4A5C-AE4E-71B8EEE1046C}" type="slidenum">
              <a:rPr lang="es-ES" smtClean="0"/>
              <a:t>6</a:t>
            </a:fld>
            <a:endParaRPr lang="es-ES"/>
          </a:p>
        </p:txBody>
      </p:sp>
    </p:spTree>
    <p:extLst>
      <p:ext uri="{BB962C8B-B14F-4D97-AF65-F5344CB8AC3E}">
        <p14:creationId xmlns:p14="http://schemas.microsoft.com/office/powerpoint/2010/main" val="7647712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171450" indent="-171450">
              <a:buFontTx/>
              <a:buChar char="-"/>
            </a:pPr>
            <a:r>
              <a:rPr lang="es-CL" dirty="0" smtClean="0"/>
              <a:t>Y bueno, para comenzar a explicar un poco, vamos</a:t>
            </a:r>
            <a:r>
              <a:rPr lang="es-CL" baseline="0" dirty="0" smtClean="0"/>
              <a:t> a comparar con otras arquitecturas, como lo son el típico monolito y SOA</a:t>
            </a:r>
            <a:endParaRPr lang="es-CL" dirty="0" smtClean="0"/>
          </a:p>
          <a:p>
            <a:pPr marL="171450" indent="-171450">
              <a:buFontTx/>
              <a:buChar char="-"/>
            </a:pPr>
            <a:endParaRPr lang="es-CL" dirty="0" smtClean="0"/>
          </a:p>
          <a:p>
            <a:pPr marL="0" indent="0">
              <a:buFontTx/>
              <a:buNone/>
            </a:pPr>
            <a:r>
              <a:rPr lang="es-CL" dirty="0" smtClean="0"/>
              <a:t>Monolito</a:t>
            </a:r>
          </a:p>
          <a:p>
            <a:pPr marL="171450" indent="-171450">
              <a:buFontTx/>
              <a:buChar char="-"/>
            </a:pPr>
            <a:r>
              <a:rPr lang="es-CL" dirty="0" smtClean="0"/>
              <a:t>El monolítico podríamos decir que es una forma natural de abordar la construcción de un sistema Toda su lógica para manejar una solicitud se ejecuta en un solo proceso, lo que le permite dividir la aplicación en clases, funciones y (</a:t>
            </a:r>
            <a:r>
              <a:rPr lang="es-CL" dirty="0" err="1" smtClean="0"/>
              <a:t>namespaces</a:t>
            </a:r>
            <a:r>
              <a:rPr lang="es-CL" dirty="0" smtClean="0"/>
              <a:t>) espacios de nombres, si es que el lenguaje lo permite</a:t>
            </a:r>
            <a:r>
              <a:rPr lang="es-CL" baseline="0" dirty="0" smtClean="0"/>
              <a:t> claro</a:t>
            </a:r>
            <a:r>
              <a:rPr lang="es-CL" dirty="0" smtClean="0"/>
              <a:t> .</a:t>
            </a:r>
          </a:p>
          <a:p>
            <a:pPr marL="171450" indent="-171450">
              <a:buFontTx/>
              <a:buChar char="-"/>
            </a:pPr>
            <a:endParaRPr lang="es-CL" dirty="0" smtClean="0"/>
          </a:p>
          <a:p>
            <a:pPr marL="171450" indent="-171450">
              <a:buFontTx/>
              <a:buChar char="-"/>
            </a:pPr>
            <a:r>
              <a:rPr lang="es-CL" dirty="0" smtClean="0"/>
              <a:t>Pasar un cambio implica</a:t>
            </a:r>
            <a:r>
              <a:rPr lang="es-CL" baseline="0" dirty="0" smtClean="0"/>
              <a:t> reconstruir todo, y </a:t>
            </a:r>
            <a:r>
              <a:rPr lang="es-CL" baseline="0" dirty="0" err="1" smtClean="0"/>
              <a:t>deployar</a:t>
            </a:r>
            <a:r>
              <a:rPr lang="es-CL" baseline="0" dirty="0" smtClean="0"/>
              <a:t> todo el “sistema”</a:t>
            </a:r>
            <a:endParaRPr lang="es-CL" dirty="0" smtClean="0"/>
          </a:p>
          <a:p>
            <a:pPr marL="171450" indent="-171450">
              <a:buFontTx/>
              <a:buChar char="-"/>
            </a:pPr>
            <a:endParaRPr lang="es-CL" dirty="0" smtClean="0"/>
          </a:p>
          <a:p>
            <a:pPr marL="171450" indent="-171450">
              <a:buFontTx/>
              <a:buChar char="-"/>
            </a:pPr>
            <a:r>
              <a:rPr lang="es-CL" dirty="0" smtClean="0"/>
              <a:t>Monolítica</a:t>
            </a:r>
            <a:r>
              <a:rPr lang="es-CL" baseline="0" dirty="0" smtClean="0"/>
              <a:t> (contra)-&gt; relanzar todo para cambios, difícil dividir equipos de trabajo.</a:t>
            </a:r>
          </a:p>
          <a:p>
            <a:pPr marL="171450" indent="-171450">
              <a:buFontTx/>
              <a:buChar char="-"/>
            </a:pPr>
            <a:r>
              <a:rPr lang="es-CL" dirty="0" smtClean="0"/>
              <a:t>Monolítica</a:t>
            </a:r>
            <a:r>
              <a:rPr lang="es-CL" baseline="0" dirty="0" smtClean="0"/>
              <a:t> (pros) -&gt; más fácil construir.</a:t>
            </a:r>
          </a:p>
          <a:p>
            <a:pPr marL="171450" indent="-171450">
              <a:buFontTx/>
              <a:buChar char="-"/>
            </a:pPr>
            <a:r>
              <a:rPr lang="es-CL" baseline="0" dirty="0" smtClean="0"/>
              <a:t> Quizá no al colapso, pero cada vez es más difícil modificar la app.</a:t>
            </a:r>
          </a:p>
          <a:p>
            <a:pPr marL="171450" indent="-171450">
              <a:buFontTx/>
              <a:buChar char="-"/>
            </a:pPr>
            <a:r>
              <a:rPr lang="es-CL" baseline="0" dirty="0" smtClean="0"/>
              <a:t>Difícil pasar cambios en equipos grandes, por los </a:t>
            </a:r>
            <a:r>
              <a:rPr lang="es-CL" baseline="0" dirty="0" err="1" smtClean="0"/>
              <a:t>merge</a:t>
            </a:r>
            <a:r>
              <a:rPr lang="es-CL" baseline="0" dirty="0" smtClean="0"/>
              <a:t>, conflictos, etc.</a:t>
            </a:r>
          </a:p>
          <a:p>
            <a:pPr marL="171450" indent="-171450">
              <a:buFontTx/>
              <a:buChar char="-"/>
            </a:pPr>
            <a:endParaRPr lang="es-CL" dirty="0" smtClean="0"/>
          </a:p>
          <a:p>
            <a:pPr marL="171450" indent="-171450">
              <a:buFontTx/>
              <a:buChar char="-"/>
            </a:pPr>
            <a:r>
              <a:rPr lang="es-CL" dirty="0" smtClean="0"/>
              <a:t>“</a:t>
            </a:r>
            <a:r>
              <a:rPr lang="es-CL" dirty="0" err="1" smtClean="0"/>
              <a:t>Service-Oriented</a:t>
            </a:r>
            <a:r>
              <a:rPr lang="es-CL" dirty="0" smtClean="0"/>
              <a:t> </a:t>
            </a:r>
            <a:r>
              <a:rPr lang="es-CL" dirty="0" err="1" smtClean="0"/>
              <a:t>Architecture</a:t>
            </a:r>
            <a:r>
              <a:rPr lang="es-CL" dirty="0" smtClean="0"/>
              <a:t>” -&gt; orientada</a:t>
            </a:r>
            <a:r>
              <a:rPr lang="es-CL" baseline="0" dirty="0" smtClean="0"/>
              <a:t> a integración de aplicaciones más grandes por medio </a:t>
            </a:r>
            <a:r>
              <a:rPr lang="es-CL" baseline="0" dirty="0" smtClean="0"/>
              <a:t>de XML. Queda un poco fuera casi del ámbito de </a:t>
            </a:r>
            <a:r>
              <a:rPr lang="es-CL" baseline="0" dirty="0" err="1" smtClean="0"/>
              <a:t>monilito</a:t>
            </a:r>
            <a:r>
              <a:rPr lang="es-CL" baseline="0" dirty="0" smtClean="0"/>
              <a:t> y </a:t>
            </a:r>
            <a:r>
              <a:rPr lang="es-CL" baseline="0" dirty="0" err="1" smtClean="0"/>
              <a:t>microservicios</a:t>
            </a:r>
            <a:r>
              <a:rPr lang="es-CL" baseline="0" dirty="0" smtClean="0"/>
              <a:t> ya que se enfoca más en la comunicación de sistemas más complejos y grandes.</a:t>
            </a:r>
            <a:endParaRPr lang="es-CL" dirty="0" smtClean="0"/>
          </a:p>
        </p:txBody>
      </p:sp>
      <p:sp>
        <p:nvSpPr>
          <p:cNvPr id="4" name="Marcador de número de diapositiva 3"/>
          <p:cNvSpPr>
            <a:spLocks noGrp="1"/>
          </p:cNvSpPr>
          <p:nvPr>
            <p:ph type="sldNum" sz="quarter" idx="10"/>
          </p:nvPr>
        </p:nvSpPr>
        <p:spPr/>
        <p:txBody>
          <a:bodyPr/>
          <a:lstStyle/>
          <a:p>
            <a:fld id="{F9470AB5-00EE-4A5C-AE4E-71B8EEE1046C}" type="slidenum">
              <a:rPr lang="es-ES" smtClean="0"/>
              <a:t>7</a:t>
            </a:fld>
            <a:endParaRPr lang="es-ES"/>
          </a:p>
        </p:txBody>
      </p:sp>
    </p:spTree>
    <p:extLst>
      <p:ext uri="{BB962C8B-B14F-4D97-AF65-F5344CB8AC3E}">
        <p14:creationId xmlns:p14="http://schemas.microsoft.com/office/powerpoint/2010/main" val="40644840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L" dirty="0" smtClean="0"/>
              <a:t>1.-</a:t>
            </a:r>
            <a:r>
              <a:rPr lang="es-CL" baseline="0" dirty="0" smtClean="0"/>
              <a:t> Podemos usar la tecnología que mejor se acomode a cada </a:t>
            </a:r>
            <a:r>
              <a:rPr lang="es-CL" baseline="0" dirty="0" err="1" smtClean="0"/>
              <a:t>microservicio</a:t>
            </a:r>
            <a:r>
              <a:rPr lang="es-CL" baseline="0" dirty="0" smtClean="0"/>
              <a:t>, distinto a un monolito, que si estamos usando java, tendremos que usarlo en todo el monolito.</a:t>
            </a:r>
          </a:p>
          <a:p>
            <a:endParaRPr lang="es-CL" dirty="0" smtClean="0"/>
          </a:p>
          <a:p>
            <a:r>
              <a:rPr lang="es-CL" dirty="0" smtClean="0"/>
              <a:t>2.- </a:t>
            </a:r>
            <a:r>
              <a:rPr lang="es-CL" sz="1200" b="0" i="0" kern="1200" dirty="0" smtClean="0">
                <a:solidFill>
                  <a:schemeClr val="tx1"/>
                </a:solidFill>
                <a:effectLst/>
                <a:latin typeface="+mn-lt"/>
                <a:ea typeface="+mn-ea"/>
                <a:cs typeface="+mn-cs"/>
              </a:rPr>
              <a:t>Escalabilidad. </a:t>
            </a:r>
            <a:r>
              <a:rPr lang="es-CL" dirty="0" smtClean="0"/>
              <a:t>Se puede escalar solo el </a:t>
            </a:r>
            <a:r>
              <a:rPr lang="es-CL" dirty="0" err="1" smtClean="0"/>
              <a:t>microservicio</a:t>
            </a:r>
            <a:r>
              <a:rPr lang="es-CL" dirty="0" smtClean="0"/>
              <a:t> que se encuentra con</a:t>
            </a:r>
            <a:r>
              <a:rPr lang="es-CL" baseline="0" dirty="0" smtClean="0"/>
              <a:t> más carga, por ejemplo el micro de búsqueda.</a:t>
            </a:r>
          </a:p>
          <a:p>
            <a:endParaRPr lang="es-CL"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s-CL" dirty="0" smtClean="0"/>
              <a:t>3.- </a:t>
            </a:r>
            <a:r>
              <a:rPr lang="es-CL" sz="1200" b="0" i="0" kern="1200" dirty="0" smtClean="0">
                <a:solidFill>
                  <a:schemeClr val="tx1"/>
                </a:solidFill>
                <a:effectLst/>
                <a:latin typeface="+mn-lt"/>
                <a:ea typeface="+mn-ea"/>
                <a:cs typeface="+mn-cs"/>
              </a:rPr>
              <a:t>Libertad para desplegar servicios de forma independiente,</a:t>
            </a:r>
            <a:r>
              <a:rPr lang="es-CL" sz="1200" b="0" i="0" kern="1200" baseline="0" dirty="0" smtClean="0">
                <a:solidFill>
                  <a:schemeClr val="tx1"/>
                </a:solidFill>
                <a:effectLst/>
                <a:latin typeface="+mn-lt"/>
                <a:ea typeface="+mn-ea"/>
                <a:cs typeface="+mn-cs"/>
              </a:rPr>
              <a:t> </a:t>
            </a:r>
            <a:r>
              <a:rPr lang="es-CL" dirty="0" smtClean="0"/>
              <a:t>Claro</a:t>
            </a:r>
            <a:r>
              <a:rPr lang="es-CL" baseline="0" dirty="0" smtClean="0"/>
              <a:t> ya que al ser cada micro una componente a parte, se puede desarrollar y desplegar de forma independiente.</a:t>
            </a:r>
            <a:endParaRPr lang="es-CL" dirty="0" smtClean="0"/>
          </a:p>
          <a:p>
            <a:endParaRPr lang="es-CL"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s-CL" dirty="0" smtClean="0"/>
              <a:t>4.- (</a:t>
            </a:r>
            <a:r>
              <a:rPr lang="es-CL" sz="1200" b="0" i="0" kern="1200" dirty="0" smtClean="0">
                <a:solidFill>
                  <a:schemeClr val="tx1"/>
                </a:solidFill>
                <a:effectLst/>
                <a:latin typeface="+mn-lt"/>
                <a:ea typeface="+mn-ea"/>
                <a:cs typeface="+mn-cs"/>
              </a:rPr>
              <a:t>Equipo de trabajo mínimo).</a:t>
            </a:r>
            <a:r>
              <a:rPr lang="es-CL" sz="1200" b="0" i="0" kern="1200" baseline="0" dirty="0" smtClean="0">
                <a:solidFill>
                  <a:schemeClr val="tx1"/>
                </a:solidFill>
                <a:effectLst/>
                <a:latin typeface="+mn-lt"/>
                <a:ea typeface="+mn-ea"/>
                <a:cs typeface="+mn-cs"/>
              </a:rPr>
              <a:t> Bueno d</a:t>
            </a:r>
            <a:r>
              <a:rPr lang="es-CL" baseline="0" dirty="0" smtClean="0"/>
              <a:t>epende igual del conocimiento, a veces hay micros que son un poco más complejos y que podrían necesitar más experiencia.</a:t>
            </a:r>
          </a:p>
          <a:p>
            <a:endParaRPr lang="es-CL" baseline="0" dirty="0" smtClean="0"/>
          </a:p>
          <a:p>
            <a:r>
              <a:rPr lang="es-CL" baseline="0" dirty="0" smtClean="0"/>
              <a:t>Contras:</a:t>
            </a:r>
          </a:p>
          <a:p>
            <a:pPr fontAlgn="base"/>
            <a:r>
              <a:rPr lang="es-CL" sz="1200" b="0" i="0" kern="1200" dirty="0" smtClean="0">
                <a:solidFill>
                  <a:schemeClr val="tx1"/>
                </a:solidFill>
                <a:effectLst/>
                <a:latin typeface="+mn-lt"/>
                <a:ea typeface="+mn-ea"/>
                <a:cs typeface="+mn-cs"/>
              </a:rPr>
              <a:t>Alto consumo de memoria</a:t>
            </a:r>
          </a:p>
          <a:p>
            <a:pPr fontAlgn="base"/>
            <a:r>
              <a:rPr lang="es-CL" sz="1200" b="0" i="0" kern="1200" dirty="0" smtClean="0">
                <a:solidFill>
                  <a:schemeClr val="tx1"/>
                </a:solidFill>
                <a:effectLst/>
                <a:latin typeface="+mn-lt"/>
                <a:ea typeface="+mn-ea"/>
                <a:cs typeface="+mn-cs"/>
              </a:rPr>
              <a:t>Necesidad de tiempo para poder fragmentar distintos </a:t>
            </a:r>
            <a:r>
              <a:rPr lang="es-CL" sz="1200" b="0" i="0" kern="1200" dirty="0" err="1" smtClean="0">
                <a:solidFill>
                  <a:schemeClr val="tx1"/>
                </a:solidFill>
                <a:effectLst/>
                <a:latin typeface="+mn-lt"/>
                <a:ea typeface="+mn-ea"/>
                <a:cs typeface="+mn-cs"/>
              </a:rPr>
              <a:t>microservicios</a:t>
            </a:r>
            <a:endParaRPr lang="es-CL" sz="1200" b="0" i="0" kern="1200" dirty="0" smtClean="0">
              <a:solidFill>
                <a:schemeClr val="tx1"/>
              </a:solidFill>
              <a:effectLst/>
              <a:latin typeface="+mn-lt"/>
              <a:ea typeface="+mn-ea"/>
              <a:cs typeface="+mn-cs"/>
            </a:endParaRPr>
          </a:p>
          <a:p>
            <a:pPr fontAlgn="base"/>
            <a:r>
              <a:rPr lang="es-CL" sz="1200" b="0" i="0" kern="1200" dirty="0" smtClean="0">
                <a:solidFill>
                  <a:schemeClr val="tx1"/>
                </a:solidFill>
                <a:effectLst/>
                <a:latin typeface="+mn-lt"/>
                <a:ea typeface="+mn-ea"/>
                <a:cs typeface="+mn-cs"/>
              </a:rPr>
              <a:t>Complejidad de gestión de un gran número de servicios</a:t>
            </a:r>
          </a:p>
          <a:p>
            <a:pPr fontAlgn="base"/>
            <a:r>
              <a:rPr lang="es-CL" sz="1200" b="0" i="0" kern="1200" dirty="0" smtClean="0">
                <a:solidFill>
                  <a:schemeClr val="tx1"/>
                </a:solidFill>
                <a:effectLst/>
                <a:latin typeface="+mn-lt"/>
                <a:ea typeface="+mn-ea"/>
                <a:cs typeface="+mn-cs"/>
              </a:rPr>
              <a:t>Necesidad de desarrolladores para la solución de problemas como latencia en la red o balanceo de cargas (</a:t>
            </a:r>
            <a:r>
              <a:rPr lang="es-CL" sz="1200" b="0" i="0" kern="1200" dirty="0" err="1" smtClean="0">
                <a:solidFill>
                  <a:schemeClr val="tx1"/>
                </a:solidFill>
                <a:effectLst/>
                <a:latin typeface="+mn-lt"/>
                <a:ea typeface="+mn-ea"/>
                <a:cs typeface="+mn-cs"/>
              </a:rPr>
              <a:t>DevOps</a:t>
            </a:r>
            <a:r>
              <a:rPr lang="es-CL" sz="1200" b="0" i="0" kern="1200" dirty="0" smtClean="0">
                <a:solidFill>
                  <a:schemeClr val="tx1"/>
                </a:solidFill>
                <a:effectLst/>
                <a:latin typeface="+mn-lt"/>
                <a:ea typeface="+mn-ea"/>
                <a:cs typeface="+mn-cs"/>
              </a:rPr>
              <a:t>)</a:t>
            </a:r>
          </a:p>
          <a:p>
            <a:pPr fontAlgn="base"/>
            <a:r>
              <a:rPr lang="es-CL" sz="1200" b="0" i="0" kern="1200" dirty="0" smtClean="0">
                <a:solidFill>
                  <a:schemeClr val="tx1"/>
                </a:solidFill>
                <a:effectLst/>
                <a:latin typeface="+mn-lt"/>
                <a:ea typeface="+mn-ea"/>
                <a:cs typeface="+mn-cs"/>
              </a:rPr>
              <a:t>Pruebas o testeos complicados al despliegue distribuido</a:t>
            </a:r>
          </a:p>
          <a:p>
            <a:pPr fontAlgn="base"/>
            <a:r>
              <a:rPr lang="es-CL" sz="1200" b="0" i="0" kern="1200" dirty="0" smtClean="0">
                <a:solidFill>
                  <a:schemeClr val="tx1"/>
                </a:solidFill>
                <a:effectLst/>
                <a:latin typeface="+mn-lt"/>
                <a:ea typeface="+mn-ea"/>
                <a:cs typeface="+mn-cs"/>
              </a:rPr>
              <a:t>Se</a:t>
            </a:r>
            <a:r>
              <a:rPr lang="es-CL" sz="1200" b="0" i="0" kern="1200" baseline="0" dirty="0" smtClean="0">
                <a:solidFill>
                  <a:schemeClr val="tx1"/>
                </a:solidFill>
                <a:effectLst/>
                <a:latin typeface="+mn-lt"/>
                <a:ea typeface="+mn-ea"/>
                <a:cs typeface="+mn-cs"/>
              </a:rPr>
              <a:t> debe mantener siempre el contrato y por eso es s</a:t>
            </a:r>
            <a:r>
              <a:rPr lang="es-CL" sz="1200" b="0" i="0" kern="1200" dirty="0" smtClean="0">
                <a:solidFill>
                  <a:schemeClr val="tx1"/>
                </a:solidFill>
                <a:effectLst/>
                <a:latin typeface="+mn-lt"/>
                <a:ea typeface="+mn-ea"/>
                <a:cs typeface="+mn-cs"/>
              </a:rPr>
              <a:t>iempre es bueno versionar los </a:t>
            </a:r>
            <a:r>
              <a:rPr lang="es-CL" sz="1200" b="0" i="0" kern="1200" dirty="0" err="1" smtClean="0">
                <a:solidFill>
                  <a:schemeClr val="tx1"/>
                </a:solidFill>
                <a:effectLst/>
                <a:latin typeface="+mn-lt"/>
                <a:ea typeface="+mn-ea"/>
                <a:cs typeface="+mn-cs"/>
              </a:rPr>
              <a:t>microservicios</a:t>
            </a:r>
            <a:r>
              <a:rPr lang="es-CL" sz="1200" b="0" i="0" kern="1200" dirty="0" smtClean="0">
                <a:solidFill>
                  <a:schemeClr val="tx1"/>
                </a:solidFill>
                <a:effectLst/>
                <a:latin typeface="+mn-lt"/>
                <a:ea typeface="+mn-ea"/>
                <a:cs typeface="+mn-cs"/>
              </a:rPr>
              <a:t>.</a:t>
            </a:r>
            <a:endParaRPr lang="es-CL" dirty="0"/>
          </a:p>
        </p:txBody>
      </p:sp>
      <p:sp>
        <p:nvSpPr>
          <p:cNvPr id="4" name="Marcador de número de diapositiva 3"/>
          <p:cNvSpPr>
            <a:spLocks noGrp="1"/>
          </p:cNvSpPr>
          <p:nvPr>
            <p:ph type="sldNum" sz="quarter" idx="10"/>
          </p:nvPr>
        </p:nvSpPr>
        <p:spPr/>
        <p:txBody>
          <a:bodyPr/>
          <a:lstStyle/>
          <a:p>
            <a:fld id="{F9470AB5-00EE-4A5C-AE4E-71B8EEE1046C}" type="slidenum">
              <a:rPr lang="es-ES" smtClean="0"/>
              <a:t>8</a:t>
            </a:fld>
            <a:endParaRPr lang="es-ES"/>
          </a:p>
        </p:txBody>
      </p:sp>
    </p:spTree>
    <p:extLst>
      <p:ext uri="{BB962C8B-B14F-4D97-AF65-F5344CB8AC3E}">
        <p14:creationId xmlns:p14="http://schemas.microsoft.com/office/powerpoint/2010/main" val="30094443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L" dirty="0" smtClean="0"/>
              <a:t>Ejemplo de una web implementada</a:t>
            </a:r>
            <a:r>
              <a:rPr lang="es-CL" baseline="0" dirty="0" smtClean="0"/>
              <a:t> con </a:t>
            </a:r>
            <a:r>
              <a:rPr lang="es-CL" baseline="0" dirty="0" err="1" smtClean="0"/>
              <a:t>microservicios</a:t>
            </a:r>
            <a:endParaRPr lang="es-CL" dirty="0"/>
          </a:p>
        </p:txBody>
      </p:sp>
      <p:sp>
        <p:nvSpPr>
          <p:cNvPr id="4" name="Marcador de número de diapositiva 3"/>
          <p:cNvSpPr>
            <a:spLocks noGrp="1"/>
          </p:cNvSpPr>
          <p:nvPr>
            <p:ph type="sldNum" sz="quarter" idx="10"/>
          </p:nvPr>
        </p:nvSpPr>
        <p:spPr/>
        <p:txBody>
          <a:bodyPr/>
          <a:lstStyle/>
          <a:p>
            <a:fld id="{F9470AB5-00EE-4A5C-AE4E-71B8EEE1046C}" type="slidenum">
              <a:rPr lang="es-ES" smtClean="0"/>
              <a:t>9</a:t>
            </a:fld>
            <a:endParaRPr lang="es-ES"/>
          </a:p>
        </p:txBody>
      </p:sp>
    </p:spTree>
    <p:extLst>
      <p:ext uri="{BB962C8B-B14F-4D97-AF65-F5344CB8AC3E}">
        <p14:creationId xmlns:p14="http://schemas.microsoft.com/office/powerpoint/2010/main" val="12654723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dirty="0"/>
          </a:p>
        </p:txBody>
      </p:sp>
      <p:sp>
        <p:nvSpPr>
          <p:cNvPr id="4" name="Marcador de número de diapositiva 3"/>
          <p:cNvSpPr>
            <a:spLocks noGrp="1"/>
          </p:cNvSpPr>
          <p:nvPr>
            <p:ph type="sldNum" sz="quarter" idx="10"/>
          </p:nvPr>
        </p:nvSpPr>
        <p:spPr/>
        <p:txBody>
          <a:bodyPr/>
          <a:lstStyle/>
          <a:p>
            <a:fld id="{F9470AB5-00EE-4A5C-AE4E-71B8EEE1046C}" type="slidenum">
              <a:rPr lang="es-ES" smtClean="0"/>
              <a:t>10</a:t>
            </a:fld>
            <a:endParaRPr lang="es-ES"/>
          </a:p>
        </p:txBody>
      </p:sp>
    </p:spTree>
    <p:extLst>
      <p:ext uri="{BB962C8B-B14F-4D97-AF65-F5344CB8AC3E}">
        <p14:creationId xmlns:p14="http://schemas.microsoft.com/office/powerpoint/2010/main" val="8882531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L" dirty="0" smtClean="0"/>
              <a:t>Primera imagen ejemplifica</a:t>
            </a:r>
            <a:r>
              <a:rPr lang="es-CL" baseline="0" dirty="0" smtClean="0"/>
              <a:t> el caso de fallo de algún componente en el monolito, lo que ocasiona que no se pueda desplegar.</a:t>
            </a:r>
          </a:p>
          <a:p>
            <a:endParaRPr lang="es-CL" baseline="0" dirty="0" smtClean="0"/>
          </a:p>
          <a:p>
            <a:r>
              <a:rPr lang="es-CL" baseline="0" dirty="0" smtClean="0"/>
              <a:t>Segunda imagen muestra la ventaja de los microservicios donde  cada componente se puede desplegar por separado, independiente si otro falla.</a:t>
            </a:r>
          </a:p>
          <a:p>
            <a:endParaRPr lang="es-CL" baseline="0" dirty="0" smtClean="0"/>
          </a:p>
          <a:p>
            <a:pPr marL="171450" indent="-171450">
              <a:buFontTx/>
              <a:buChar char="-"/>
            </a:pPr>
            <a:r>
              <a:rPr lang="es-CL" baseline="0" dirty="0" smtClean="0"/>
              <a:t>No garantiza que la aplicación funcione, sin embargo puede seguir funcionando cada componente por separado, y se puede seguir evolucionando ya que cada equipo/componente debe tener definido la firma/contrato de comunicación entre ellos.</a:t>
            </a:r>
          </a:p>
          <a:p>
            <a:pPr marL="0" indent="0">
              <a:buFontTx/>
              <a:buNone/>
            </a:pPr>
            <a:r>
              <a:rPr lang="es-CL" baseline="0" dirty="0" smtClean="0"/>
              <a:t> </a:t>
            </a:r>
            <a:endParaRPr lang="es-CL" dirty="0"/>
          </a:p>
        </p:txBody>
      </p:sp>
      <p:sp>
        <p:nvSpPr>
          <p:cNvPr id="4" name="Marcador de número de diapositiva 3"/>
          <p:cNvSpPr>
            <a:spLocks noGrp="1"/>
          </p:cNvSpPr>
          <p:nvPr>
            <p:ph type="sldNum" sz="quarter" idx="10"/>
          </p:nvPr>
        </p:nvSpPr>
        <p:spPr/>
        <p:txBody>
          <a:bodyPr/>
          <a:lstStyle/>
          <a:p>
            <a:fld id="{F9470AB5-00EE-4A5C-AE4E-71B8EEE1046C}" type="slidenum">
              <a:rPr lang="es-ES" smtClean="0"/>
              <a:t>11</a:t>
            </a:fld>
            <a:endParaRPr lang="es-ES"/>
          </a:p>
        </p:txBody>
      </p:sp>
    </p:spTree>
    <p:extLst>
      <p:ext uri="{BB962C8B-B14F-4D97-AF65-F5344CB8AC3E}">
        <p14:creationId xmlns:p14="http://schemas.microsoft.com/office/powerpoint/2010/main" val="4434471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s-ES" smtClean="0"/>
              <a:t>Haga clic para modificar el estilo de título del patrón</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smtClean="0"/>
              <a:t>Haga clic para modificar el estilo de subtítulo del patrón</a:t>
            </a:r>
            <a:endParaRPr lang="en-US" dirty="0"/>
          </a:p>
        </p:txBody>
      </p:sp>
      <p:sp>
        <p:nvSpPr>
          <p:cNvPr id="4" name="Date Placeholder 3"/>
          <p:cNvSpPr>
            <a:spLocks noGrp="1"/>
          </p:cNvSpPr>
          <p:nvPr>
            <p:ph type="dt" sz="half" idx="10"/>
          </p:nvPr>
        </p:nvSpPr>
        <p:spPr/>
        <p:txBody>
          <a:bodyPr/>
          <a:lstStyle/>
          <a:p>
            <a:fld id="{501BF415-C2CC-4BDF-8603-CA7356D46938}" type="datetimeFigureOut">
              <a:rPr lang="es-ES" smtClean="0"/>
              <a:t>16/03/2022</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99CC7E3F-DF75-4261-AD7A-26F0A57F8348}" type="slidenum">
              <a:rPr lang="es-ES" smtClean="0"/>
              <a:t>‹Nº›</a:t>
            </a:fld>
            <a:endParaRPr lang="es-ES"/>
          </a:p>
        </p:txBody>
      </p:sp>
    </p:spTree>
    <p:extLst>
      <p:ext uri="{BB962C8B-B14F-4D97-AF65-F5344CB8AC3E}">
        <p14:creationId xmlns:p14="http://schemas.microsoft.com/office/powerpoint/2010/main" val="2043936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501BF415-C2CC-4BDF-8603-CA7356D46938}" type="datetimeFigureOut">
              <a:rPr lang="es-ES" smtClean="0"/>
              <a:t>16/03/2022</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99CC7E3F-DF75-4261-AD7A-26F0A57F8348}" type="slidenum">
              <a:rPr lang="es-ES" smtClean="0"/>
              <a:t>‹Nº›</a:t>
            </a:fld>
            <a:endParaRPr lang="es-ES"/>
          </a:p>
        </p:txBody>
      </p:sp>
    </p:spTree>
    <p:extLst>
      <p:ext uri="{BB962C8B-B14F-4D97-AF65-F5344CB8AC3E}">
        <p14:creationId xmlns:p14="http://schemas.microsoft.com/office/powerpoint/2010/main" val="28750474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501BF415-C2CC-4BDF-8603-CA7356D46938}" type="datetimeFigureOut">
              <a:rPr lang="es-ES" smtClean="0"/>
              <a:t>16/03/2022</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99CC7E3F-DF75-4261-AD7A-26F0A57F8348}" type="slidenum">
              <a:rPr lang="es-ES" smtClean="0"/>
              <a:t>‹Nº›</a:t>
            </a:fld>
            <a:endParaRPr lang="es-ES"/>
          </a:p>
        </p:txBody>
      </p:sp>
    </p:spTree>
    <p:extLst>
      <p:ext uri="{BB962C8B-B14F-4D97-AF65-F5344CB8AC3E}">
        <p14:creationId xmlns:p14="http://schemas.microsoft.com/office/powerpoint/2010/main" val="167414058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4_Dos objetos">
    <p:spTree>
      <p:nvGrpSpPr>
        <p:cNvPr id="1" name=""/>
        <p:cNvGrpSpPr/>
        <p:nvPr/>
      </p:nvGrpSpPr>
      <p:grpSpPr>
        <a:xfrm>
          <a:off x="0" y="0"/>
          <a:ext cx="0" cy="0"/>
          <a:chOff x="0" y="0"/>
          <a:chExt cx="0" cy="0"/>
        </a:xfrm>
      </p:grpSpPr>
      <p:sp>
        <p:nvSpPr>
          <p:cNvPr id="5" name="Marcador de posición de imagen 4">
            <a:extLst>
              <a:ext uri="{FF2B5EF4-FFF2-40B4-BE49-F238E27FC236}">
                <a16:creationId xmlns="" xmlns:a16="http://schemas.microsoft.com/office/drawing/2014/main" id="{3421E4D4-6199-4D56-BA55-7460548D7A38}"/>
              </a:ext>
            </a:extLst>
          </p:cNvPr>
          <p:cNvSpPr>
            <a:spLocks noGrp="1"/>
          </p:cNvSpPr>
          <p:nvPr>
            <p:ph type="pic" sz="quarter" idx="10"/>
          </p:nvPr>
        </p:nvSpPr>
        <p:spPr>
          <a:xfrm>
            <a:off x="0" y="0"/>
            <a:ext cx="12192000" cy="6858000"/>
          </a:xfrm>
        </p:spPr>
        <p:txBody>
          <a:bodyPr/>
          <a:lstStyle/>
          <a:p>
            <a:endParaRPr lang="es-ES" dirty="0"/>
          </a:p>
        </p:txBody>
      </p:sp>
      <p:sp>
        <p:nvSpPr>
          <p:cNvPr id="2" name="Título 1"/>
          <p:cNvSpPr>
            <a:spLocks noGrp="1"/>
          </p:cNvSpPr>
          <p:nvPr>
            <p:ph type="title" hasCustomPrompt="1"/>
          </p:nvPr>
        </p:nvSpPr>
        <p:spPr>
          <a:xfrm>
            <a:off x="727529" y="1247198"/>
            <a:ext cx="5038271" cy="1325563"/>
          </a:xfrm>
          <a:prstGeom prst="rect">
            <a:avLst/>
          </a:prstGeom>
        </p:spPr>
        <p:txBody>
          <a:bodyPr>
            <a:normAutofit/>
          </a:bodyPr>
          <a:lstStyle>
            <a:lvl1pPr algn="l" rtl="0" fontAlgn="base">
              <a:lnSpc>
                <a:spcPct val="90000"/>
              </a:lnSpc>
              <a:spcBef>
                <a:spcPct val="0"/>
              </a:spcBef>
              <a:spcAft>
                <a:spcPct val="0"/>
              </a:spcAft>
              <a:defRPr lang="es-ES" sz="2400" kern="1200" dirty="0">
                <a:solidFill>
                  <a:schemeClr val="tx1"/>
                </a:solidFill>
                <a:latin typeface="Arial Black" panose="020B0A04020102020204" pitchFamily="34" charset="0"/>
                <a:ea typeface="+mj-ea"/>
                <a:cs typeface="+mj-cs"/>
              </a:defRPr>
            </a:lvl1pPr>
          </a:lstStyle>
          <a:p>
            <a:r>
              <a:rPr lang="es-ES" dirty="0"/>
              <a:t>HAGA CLIC PARA MODIFICAR EL ESTILO DE TÍTULO DEL PATRÓN</a:t>
            </a:r>
          </a:p>
        </p:txBody>
      </p:sp>
      <p:sp>
        <p:nvSpPr>
          <p:cNvPr id="6" name="Marcador de texto 13">
            <a:extLst>
              <a:ext uri="{FF2B5EF4-FFF2-40B4-BE49-F238E27FC236}">
                <a16:creationId xmlns="" xmlns:a16="http://schemas.microsoft.com/office/drawing/2014/main" id="{174DF5E9-055B-4D7F-A558-E27527DA0D10}"/>
              </a:ext>
            </a:extLst>
          </p:cNvPr>
          <p:cNvSpPr>
            <a:spLocks noGrp="1"/>
          </p:cNvSpPr>
          <p:nvPr>
            <p:ph type="body" sz="quarter" idx="13"/>
          </p:nvPr>
        </p:nvSpPr>
        <p:spPr>
          <a:xfrm>
            <a:off x="727529" y="2773580"/>
            <a:ext cx="5038271" cy="3713739"/>
          </a:xfrm>
          <a:noFill/>
        </p:spPr>
        <p:txBody>
          <a:bodyPr>
            <a:noAutofit/>
          </a:bodyPr>
          <a:lstStyle>
            <a:lvl1pPr marL="0" indent="0">
              <a:buNone/>
              <a:defRPr sz="1600">
                <a:solidFill>
                  <a:schemeClr val="bg1"/>
                </a:solidFill>
                <a:latin typeface="+mn-lt"/>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s-ES" dirty="0"/>
              <a:t>Haga clic para modificar los estilos de texto del patrón</a:t>
            </a:r>
          </a:p>
        </p:txBody>
      </p:sp>
      <p:pic>
        <p:nvPicPr>
          <p:cNvPr id="8" name="Imagen 7" descr="Imagen que contiene dibujo, señal&#10;&#10;Descripción generada automáticamente">
            <a:extLst>
              <a:ext uri="{FF2B5EF4-FFF2-40B4-BE49-F238E27FC236}">
                <a16:creationId xmlns="" xmlns:a16="http://schemas.microsoft.com/office/drawing/2014/main" id="{1A2C4E82-BE49-42CC-9A65-7E1A5A56A92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9554997" y="6124490"/>
            <a:ext cx="2234284" cy="331390"/>
          </a:xfrm>
          <a:prstGeom prst="rect">
            <a:avLst/>
          </a:prstGeom>
        </p:spPr>
      </p:pic>
    </p:spTree>
    <p:extLst>
      <p:ext uri="{BB962C8B-B14F-4D97-AF65-F5344CB8AC3E}">
        <p14:creationId xmlns:p14="http://schemas.microsoft.com/office/powerpoint/2010/main" val="357244875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7_Dos objetos">
    <p:spTree>
      <p:nvGrpSpPr>
        <p:cNvPr id="1" name=""/>
        <p:cNvGrpSpPr/>
        <p:nvPr/>
      </p:nvGrpSpPr>
      <p:grpSpPr>
        <a:xfrm>
          <a:off x="0" y="0"/>
          <a:ext cx="0" cy="0"/>
          <a:chOff x="0" y="0"/>
          <a:chExt cx="0" cy="0"/>
        </a:xfrm>
      </p:grpSpPr>
      <p:sp>
        <p:nvSpPr>
          <p:cNvPr id="3" name="Rectángulo 2"/>
          <p:cNvSpPr/>
          <p:nvPr userDrawn="1"/>
        </p:nvSpPr>
        <p:spPr>
          <a:xfrm>
            <a:off x="-79513" y="-106017"/>
            <a:ext cx="12298017" cy="712966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ítulo 1"/>
          <p:cNvSpPr>
            <a:spLocks noGrp="1"/>
          </p:cNvSpPr>
          <p:nvPr>
            <p:ph type="title" hasCustomPrompt="1"/>
          </p:nvPr>
        </p:nvSpPr>
        <p:spPr>
          <a:xfrm>
            <a:off x="7437120" y="1392737"/>
            <a:ext cx="4177936" cy="1734003"/>
          </a:xfrm>
          <a:prstGeom prst="rect">
            <a:avLst/>
          </a:prstGeom>
        </p:spPr>
        <p:txBody>
          <a:bodyPr>
            <a:normAutofit/>
          </a:bodyPr>
          <a:lstStyle>
            <a:lvl1pPr algn="l" rtl="0" fontAlgn="base">
              <a:lnSpc>
                <a:spcPct val="90000"/>
              </a:lnSpc>
              <a:spcBef>
                <a:spcPct val="0"/>
              </a:spcBef>
              <a:spcAft>
                <a:spcPct val="0"/>
              </a:spcAft>
              <a:defRPr lang="es-ES" sz="2400" kern="1200" dirty="0">
                <a:solidFill>
                  <a:srgbClr val="505050"/>
                </a:solidFill>
                <a:latin typeface="Arial Black" panose="020B0A04020102020204" pitchFamily="34" charset="0"/>
                <a:ea typeface="+mj-ea"/>
                <a:cs typeface="+mj-cs"/>
              </a:defRPr>
            </a:lvl1pPr>
          </a:lstStyle>
          <a:p>
            <a:r>
              <a:rPr lang="es-ES" dirty="0"/>
              <a:t>HAGA CLIC PARA MODIFICAR EL ESTILO DE TÍTULO DEL PATRÓN</a:t>
            </a:r>
          </a:p>
        </p:txBody>
      </p:sp>
      <p:sp>
        <p:nvSpPr>
          <p:cNvPr id="6" name="Marcador de texto 15">
            <a:extLst>
              <a:ext uri="{FF2B5EF4-FFF2-40B4-BE49-F238E27FC236}">
                <a16:creationId xmlns="" xmlns:a16="http://schemas.microsoft.com/office/drawing/2014/main" id="{8631366F-A402-4238-9843-950F4FAAE77C}"/>
              </a:ext>
            </a:extLst>
          </p:cNvPr>
          <p:cNvSpPr>
            <a:spLocks noGrp="1"/>
          </p:cNvSpPr>
          <p:nvPr>
            <p:ph type="body" sz="quarter" idx="17"/>
          </p:nvPr>
        </p:nvSpPr>
        <p:spPr>
          <a:xfrm>
            <a:off x="7437120" y="3346269"/>
            <a:ext cx="4177936" cy="2582091"/>
          </a:xfrm>
        </p:spPr>
        <p:txBody>
          <a:bodyPr>
            <a:normAutofit/>
          </a:bodyPr>
          <a:lstStyle>
            <a:lvl1pPr marL="0" indent="0">
              <a:buFontTx/>
              <a:buNone/>
              <a:defRPr lang="es-ES" altLang="es-ES" sz="1800" kern="1200" dirty="0" smtClean="0">
                <a:solidFill>
                  <a:srgbClr val="505050"/>
                </a:solidFill>
                <a:latin typeface="+mn-lt"/>
                <a:ea typeface="+mn-ea"/>
                <a:cs typeface="+mn-cs"/>
              </a:defRPr>
            </a:lvl1pPr>
            <a:lvl2pPr>
              <a:defRPr lang="es-ES" altLang="es-ES" sz="1600" kern="1200" dirty="0" smtClean="0">
                <a:solidFill>
                  <a:srgbClr val="505050"/>
                </a:solidFill>
                <a:latin typeface="+mn-lt"/>
                <a:ea typeface="+mn-ea"/>
                <a:cs typeface="+mn-cs"/>
              </a:defRPr>
            </a:lvl2pPr>
            <a:lvl3pPr>
              <a:defRPr lang="es-ES" altLang="es-ES" sz="1600" kern="1200" dirty="0" smtClean="0">
                <a:solidFill>
                  <a:srgbClr val="505050"/>
                </a:solidFill>
                <a:latin typeface="+mn-lt"/>
                <a:ea typeface="+mn-ea"/>
                <a:cs typeface="+mn-cs"/>
              </a:defRPr>
            </a:lvl3pPr>
            <a:lvl4pPr>
              <a:defRPr lang="es-ES" altLang="es-ES" sz="1600" kern="1200" dirty="0" smtClean="0">
                <a:solidFill>
                  <a:srgbClr val="505050"/>
                </a:solidFill>
                <a:latin typeface="+mn-lt"/>
                <a:ea typeface="+mn-ea"/>
                <a:cs typeface="+mn-cs"/>
              </a:defRPr>
            </a:lvl4pPr>
            <a:lvl5pPr>
              <a:defRPr lang="es-ES" altLang="es-ES" sz="1600" kern="1200" dirty="0" smtClean="0">
                <a:solidFill>
                  <a:srgbClr val="505050"/>
                </a:solidFill>
                <a:latin typeface="+mn-lt"/>
                <a:ea typeface="+mn-ea"/>
                <a:cs typeface="+mn-cs"/>
              </a:defRPr>
            </a:lvl5pPr>
          </a:lstStyle>
          <a:p>
            <a:pPr lvl="0"/>
            <a:r>
              <a:rPr lang="es-ES" dirty="0"/>
              <a:t>Haga clic para modificar los estilos de texto del patrón</a:t>
            </a:r>
          </a:p>
        </p:txBody>
      </p:sp>
      <p:pic>
        <p:nvPicPr>
          <p:cNvPr id="7" name="Imagen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49948" y="-28322"/>
            <a:ext cx="1942064" cy="497965"/>
          </a:xfrm>
          <a:prstGeom prst="rect">
            <a:avLst/>
          </a:prstGeom>
        </p:spPr>
      </p:pic>
    </p:spTree>
    <p:extLst>
      <p:ext uri="{BB962C8B-B14F-4D97-AF65-F5344CB8AC3E}">
        <p14:creationId xmlns:p14="http://schemas.microsoft.com/office/powerpoint/2010/main" val="232375485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Título">
    <p:spTree>
      <p:nvGrpSpPr>
        <p:cNvPr id="1" name=""/>
        <p:cNvGrpSpPr/>
        <p:nvPr/>
      </p:nvGrpSpPr>
      <p:grpSpPr>
        <a:xfrm>
          <a:off x="0" y="0"/>
          <a:ext cx="0" cy="0"/>
          <a:chOff x="0" y="0"/>
          <a:chExt cx="0" cy="0"/>
        </a:xfrm>
      </p:grpSpPr>
      <p:pic>
        <p:nvPicPr>
          <p:cNvPr id="6" name="Imagen 5" descr="Imagen borrosa de una persona&#10;&#10;Descripción generada automáticamente con confianza baja">
            <a:extLst>
              <a:ext uri="{FF2B5EF4-FFF2-40B4-BE49-F238E27FC236}">
                <a16:creationId xmlns="" xmlns:a16="http://schemas.microsoft.com/office/drawing/2014/main" id="{9B87BEAE-8AEE-4297-B088-A7A832E7A6F7}"/>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542"/>
          <a:stretch/>
        </p:blipFill>
        <p:spPr>
          <a:xfrm>
            <a:off x="0" y="-20846"/>
            <a:ext cx="12192000" cy="6894368"/>
          </a:xfrm>
          <a:prstGeom prst="rect">
            <a:avLst/>
          </a:prstGeom>
        </p:spPr>
      </p:pic>
      <p:pic>
        <p:nvPicPr>
          <p:cNvPr id="7" name="Imagen 6">
            <a:extLst>
              <a:ext uri="{FF2B5EF4-FFF2-40B4-BE49-F238E27FC236}">
                <a16:creationId xmlns="" xmlns:a16="http://schemas.microsoft.com/office/drawing/2014/main" id="{3BF6233B-3FD4-494C-A9C8-A89069F65CD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994605" y="5331010"/>
            <a:ext cx="1570302" cy="713773"/>
          </a:xfrm>
          <a:prstGeom prst="rect">
            <a:avLst/>
          </a:prstGeom>
        </p:spPr>
      </p:pic>
      <p:sp>
        <p:nvSpPr>
          <p:cNvPr id="9" name="object 14">
            <a:extLst>
              <a:ext uri="{FF2B5EF4-FFF2-40B4-BE49-F238E27FC236}">
                <a16:creationId xmlns="" xmlns:a16="http://schemas.microsoft.com/office/drawing/2014/main" id="{512755E5-F5F5-4BB3-A275-F3FD19E96561}"/>
              </a:ext>
            </a:extLst>
          </p:cNvPr>
          <p:cNvSpPr/>
          <p:nvPr userDrawn="1"/>
        </p:nvSpPr>
        <p:spPr>
          <a:xfrm>
            <a:off x="600672" y="6134985"/>
            <a:ext cx="10928298" cy="164978"/>
          </a:xfrm>
          <a:custGeom>
            <a:avLst/>
            <a:gdLst/>
            <a:ahLst/>
            <a:cxnLst/>
            <a:rect l="l" t="t" r="r" b="b"/>
            <a:pathLst>
              <a:path w="18470245">
                <a:moveTo>
                  <a:pt x="18469845" y="0"/>
                </a:moveTo>
                <a:lnTo>
                  <a:pt x="0" y="0"/>
                </a:lnTo>
              </a:path>
            </a:pathLst>
          </a:custGeom>
          <a:ln w="52354">
            <a:solidFill>
              <a:srgbClr val="FFFFFF"/>
            </a:solidFill>
          </a:ln>
        </p:spPr>
        <p:txBody>
          <a:bodyPr wrap="square" lIns="0" tIns="0" rIns="0" bIns="0" rtlCol="0"/>
          <a:lstStyle/>
          <a:p>
            <a:endParaRPr/>
          </a:p>
        </p:txBody>
      </p:sp>
      <p:pic>
        <p:nvPicPr>
          <p:cNvPr id="11" name="Imagen 10" descr="Dibujo de un edificio&#10;&#10;Descripción generada automáticamente con confianza media">
            <a:extLst>
              <a:ext uri="{FF2B5EF4-FFF2-40B4-BE49-F238E27FC236}">
                <a16:creationId xmlns="" xmlns:a16="http://schemas.microsoft.com/office/drawing/2014/main" id="{611FE49D-7EF9-420D-AD53-61DD3734792F}"/>
              </a:ext>
            </a:extLst>
          </p:cNvPr>
          <p:cNvPicPr>
            <a:picLocks noChangeAspect="1"/>
          </p:cNvPicPr>
          <p:nvPr userDrawn="1"/>
        </p:nvPicPr>
        <p:blipFill>
          <a:blip r:embed="rId4">
            <a:alphaModFix amt="20000"/>
            <a:extLst>
              <a:ext uri="{28A0092B-C50C-407E-A947-70E740481C1C}">
                <a14:useLocalDpi xmlns:a14="http://schemas.microsoft.com/office/drawing/2010/main" val="0"/>
              </a:ext>
            </a:extLst>
          </a:blip>
          <a:stretch>
            <a:fillRect/>
          </a:stretch>
        </p:blipFill>
        <p:spPr>
          <a:xfrm>
            <a:off x="7153" y="-4128"/>
            <a:ext cx="8687915" cy="6953500"/>
          </a:xfrm>
          <a:prstGeom prst="rect">
            <a:avLst/>
          </a:prstGeom>
        </p:spPr>
      </p:pic>
      <p:sp>
        <p:nvSpPr>
          <p:cNvPr id="12" name="Título de la presentación"/>
          <p:cNvSpPr txBox="1">
            <a:spLocks noGrp="1"/>
          </p:cNvSpPr>
          <p:nvPr>
            <p:ph type="title" hasCustomPrompt="1"/>
          </p:nvPr>
        </p:nvSpPr>
        <p:spPr>
          <a:xfrm>
            <a:off x="853620" y="2862965"/>
            <a:ext cx="6254752" cy="1684304"/>
          </a:xfrm>
          <a:prstGeom prst="rect">
            <a:avLst/>
          </a:prstGeom>
        </p:spPr>
        <p:txBody>
          <a:bodyPr anchor="b">
            <a:noAutofit/>
          </a:bodyPr>
          <a:lstStyle>
            <a:lvl1pPr>
              <a:defRPr sz="3600" b="1" spc="-116">
                <a:solidFill>
                  <a:schemeClr val="bg1"/>
                </a:solidFill>
                <a:latin typeface="Arial Black" panose="020B0A04020102020204" pitchFamily="34" charset="0"/>
              </a:defRPr>
            </a:lvl1pPr>
          </a:lstStyle>
          <a:p>
            <a:r>
              <a:rPr lang="es-ES" dirty="0"/>
              <a:t>HAGA CLIC PARA MODIFICAR EL ESTILO DE TÍTULO DEL PATRÓN</a:t>
            </a:r>
          </a:p>
        </p:txBody>
      </p:sp>
      <p:sp>
        <p:nvSpPr>
          <p:cNvPr id="8" name="object 15">
            <a:extLst>
              <a:ext uri="{FF2B5EF4-FFF2-40B4-BE49-F238E27FC236}">
                <a16:creationId xmlns="" xmlns:a16="http://schemas.microsoft.com/office/drawing/2014/main" id="{BC70643F-E61B-412A-BCD8-9C4426C7E6E7}"/>
              </a:ext>
            </a:extLst>
          </p:cNvPr>
          <p:cNvSpPr/>
          <p:nvPr userDrawn="1"/>
        </p:nvSpPr>
        <p:spPr>
          <a:xfrm>
            <a:off x="10228521" y="462344"/>
            <a:ext cx="1661955" cy="230436"/>
          </a:xfrm>
          <a:custGeom>
            <a:avLst/>
            <a:gdLst/>
            <a:ahLst/>
            <a:cxnLst/>
            <a:rect l="l" t="t" r="r" b="b"/>
            <a:pathLst>
              <a:path w="3972559" h="534035">
                <a:moveTo>
                  <a:pt x="558812" y="5613"/>
                </a:moveTo>
                <a:lnTo>
                  <a:pt x="431787" y="5613"/>
                </a:lnTo>
                <a:lnTo>
                  <a:pt x="431787" y="331304"/>
                </a:lnTo>
                <a:lnTo>
                  <a:pt x="432054" y="350342"/>
                </a:lnTo>
                <a:lnTo>
                  <a:pt x="433717" y="396265"/>
                </a:lnTo>
                <a:lnTo>
                  <a:pt x="434073" y="402094"/>
                </a:lnTo>
                <a:lnTo>
                  <a:pt x="433717" y="407352"/>
                </a:lnTo>
                <a:lnTo>
                  <a:pt x="426999" y="411111"/>
                </a:lnTo>
                <a:lnTo>
                  <a:pt x="423265" y="407847"/>
                </a:lnTo>
                <a:lnTo>
                  <a:pt x="420827" y="403542"/>
                </a:lnTo>
                <a:lnTo>
                  <a:pt x="329819" y="241185"/>
                </a:lnTo>
                <a:lnTo>
                  <a:pt x="295529" y="180492"/>
                </a:lnTo>
                <a:lnTo>
                  <a:pt x="264121" y="125412"/>
                </a:lnTo>
                <a:lnTo>
                  <a:pt x="239369" y="82778"/>
                </a:lnTo>
                <a:lnTo>
                  <a:pt x="205524" y="35331"/>
                </a:lnTo>
                <a:lnTo>
                  <a:pt x="152425" y="4343"/>
                </a:lnTo>
                <a:lnTo>
                  <a:pt x="114769" y="0"/>
                </a:lnTo>
                <a:lnTo>
                  <a:pt x="82651" y="3149"/>
                </a:lnTo>
                <a:lnTo>
                  <a:pt x="51663" y="14960"/>
                </a:lnTo>
                <a:lnTo>
                  <a:pt x="25260" y="38950"/>
                </a:lnTo>
                <a:lnTo>
                  <a:pt x="6896" y="78663"/>
                </a:lnTo>
                <a:lnTo>
                  <a:pt x="0" y="137629"/>
                </a:lnTo>
                <a:lnTo>
                  <a:pt x="0" y="528015"/>
                </a:lnTo>
                <a:lnTo>
                  <a:pt x="126898" y="528015"/>
                </a:lnTo>
                <a:lnTo>
                  <a:pt x="126898" y="202463"/>
                </a:lnTo>
                <a:lnTo>
                  <a:pt x="126644" y="183438"/>
                </a:lnTo>
                <a:lnTo>
                  <a:pt x="124739" y="131737"/>
                </a:lnTo>
                <a:lnTo>
                  <a:pt x="125031" y="126263"/>
                </a:lnTo>
                <a:lnTo>
                  <a:pt x="131826" y="122656"/>
                </a:lnTo>
                <a:lnTo>
                  <a:pt x="135420" y="125907"/>
                </a:lnTo>
                <a:lnTo>
                  <a:pt x="192024" y="228041"/>
                </a:lnTo>
                <a:lnTo>
                  <a:pt x="224040" y="285483"/>
                </a:lnTo>
                <a:lnTo>
                  <a:pt x="257530" y="345020"/>
                </a:lnTo>
                <a:lnTo>
                  <a:pt x="289179" y="400469"/>
                </a:lnTo>
                <a:lnTo>
                  <a:pt x="315658" y="445643"/>
                </a:lnTo>
                <a:lnTo>
                  <a:pt x="353225" y="498436"/>
                </a:lnTo>
                <a:lnTo>
                  <a:pt x="406336" y="529590"/>
                </a:lnTo>
                <a:lnTo>
                  <a:pt x="443992" y="533984"/>
                </a:lnTo>
                <a:lnTo>
                  <a:pt x="476084" y="530796"/>
                </a:lnTo>
                <a:lnTo>
                  <a:pt x="507085" y="518934"/>
                </a:lnTo>
                <a:lnTo>
                  <a:pt x="533514" y="494855"/>
                </a:lnTo>
                <a:lnTo>
                  <a:pt x="551916" y="455091"/>
                </a:lnTo>
                <a:lnTo>
                  <a:pt x="558812" y="396138"/>
                </a:lnTo>
                <a:lnTo>
                  <a:pt x="558812" y="5613"/>
                </a:lnTo>
                <a:close/>
              </a:path>
              <a:path w="3972559" h="534035">
                <a:moveTo>
                  <a:pt x="1094447" y="5778"/>
                </a:moveTo>
                <a:lnTo>
                  <a:pt x="602284" y="5778"/>
                </a:lnTo>
                <a:lnTo>
                  <a:pt x="602284" y="114998"/>
                </a:lnTo>
                <a:lnTo>
                  <a:pt x="784009" y="114998"/>
                </a:lnTo>
                <a:lnTo>
                  <a:pt x="784009" y="527748"/>
                </a:lnTo>
                <a:lnTo>
                  <a:pt x="912710" y="527748"/>
                </a:lnTo>
                <a:lnTo>
                  <a:pt x="912710" y="114998"/>
                </a:lnTo>
                <a:lnTo>
                  <a:pt x="1094447" y="114998"/>
                </a:lnTo>
                <a:lnTo>
                  <a:pt x="1094447" y="5778"/>
                </a:lnTo>
                <a:close/>
              </a:path>
              <a:path w="3972559" h="534035">
                <a:moveTo>
                  <a:pt x="1627581" y="5778"/>
                </a:moveTo>
                <a:lnTo>
                  <a:pt x="1135418" y="5778"/>
                </a:lnTo>
                <a:lnTo>
                  <a:pt x="1135418" y="114998"/>
                </a:lnTo>
                <a:lnTo>
                  <a:pt x="1317091" y="114998"/>
                </a:lnTo>
                <a:lnTo>
                  <a:pt x="1317091" y="527748"/>
                </a:lnTo>
                <a:lnTo>
                  <a:pt x="1445920" y="527748"/>
                </a:lnTo>
                <a:lnTo>
                  <a:pt x="1445920" y="114998"/>
                </a:lnTo>
                <a:lnTo>
                  <a:pt x="1627581" y="114998"/>
                </a:lnTo>
                <a:lnTo>
                  <a:pt x="1627581" y="5778"/>
                </a:lnTo>
                <a:close/>
              </a:path>
              <a:path w="3972559" h="534035">
                <a:moveTo>
                  <a:pt x="2316022" y="188772"/>
                </a:moveTo>
                <a:lnTo>
                  <a:pt x="2312454" y="135509"/>
                </a:lnTo>
                <a:lnTo>
                  <a:pt x="2307755" y="117005"/>
                </a:lnTo>
                <a:lnTo>
                  <a:pt x="2301570" y="92595"/>
                </a:lnTo>
                <a:lnTo>
                  <a:pt x="2283129" y="59245"/>
                </a:lnTo>
                <a:lnTo>
                  <a:pt x="2256866" y="34671"/>
                </a:lnTo>
                <a:lnTo>
                  <a:pt x="2222538" y="18097"/>
                </a:lnTo>
                <a:lnTo>
                  <a:pt x="2184616" y="9766"/>
                </a:lnTo>
                <a:lnTo>
                  <a:pt x="2184616" y="186474"/>
                </a:lnTo>
                <a:lnTo>
                  <a:pt x="2184616" y="347281"/>
                </a:lnTo>
                <a:lnTo>
                  <a:pt x="2181047" y="379285"/>
                </a:lnTo>
                <a:lnTo>
                  <a:pt x="2169718" y="400812"/>
                </a:lnTo>
                <a:lnTo>
                  <a:pt x="2149716" y="412940"/>
                </a:lnTo>
                <a:lnTo>
                  <a:pt x="2120125" y="416750"/>
                </a:lnTo>
                <a:lnTo>
                  <a:pt x="1912810" y="416750"/>
                </a:lnTo>
                <a:lnTo>
                  <a:pt x="1912810" y="117005"/>
                </a:lnTo>
                <a:lnTo>
                  <a:pt x="2120125" y="117005"/>
                </a:lnTo>
                <a:lnTo>
                  <a:pt x="2149716" y="120815"/>
                </a:lnTo>
                <a:lnTo>
                  <a:pt x="2169718" y="132969"/>
                </a:lnTo>
                <a:lnTo>
                  <a:pt x="2181047" y="154495"/>
                </a:lnTo>
                <a:lnTo>
                  <a:pt x="2184616" y="186474"/>
                </a:lnTo>
                <a:lnTo>
                  <a:pt x="2184616" y="9766"/>
                </a:lnTo>
                <a:lnTo>
                  <a:pt x="2179891" y="8724"/>
                </a:lnTo>
                <a:lnTo>
                  <a:pt x="2128659" y="5765"/>
                </a:lnTo>
                <a:lnTo>
                  <a:pt x="1784121" y="5765"/>
                </a:lnTo>
                <a:lnTo>
                  <a:pt x="1784121" y="527837"/>
                </a:lnTo>
                <a:lnTo>
                  <a:pt x="2134628" y="527837"/>
                </a:lnTo>
                <a:lnTo>
                  <a:pt x="2188108" y="524002"/>
                </a:lnTo>
                <a:lnTo>
                  <a:pt x="2230907" y="512546"/>
                </a:lnTo>
                <a:lnTo>
                  <a:pt x="2288057" y="467258"/>
                </a:lnTo>
                <a:lnTo>
                  <a:pt x="2307920" y="416750"/>
                </a:lnTo>
                <a:lnTo>
                  <a:pt x="2313216" y="392836"/>
                </a:lnTo>
                <a:lnTo>
                  <a:pt x="2316022" y="344982"/>
                </a:lnTo>
                <a:lnTo>
                  <a:pt x="2316022" y="188772"/>
                </a:lnTo>
                <a:close/>
              </a:path>
              <a:path w="3972559" h="534035">
                <a:moveTo>
                  <a:pt x="2903613" y="184607"/>
                </a:moveTo>
                <a:lnTo>
                  <a:pt x="2900603" y="133286"/>
                </a:lnTo>
                <a:lnTo>
                  <a:pt x="2891104" y="91643"/>
                </a:lnTo>
                <a:lnTo>
                  <a:pt x="2849651" y="34759"/>
                </a:lnTo>
                <a:lnTo>
                  <a:pt x="2773451" y="8788"/>
                </a:lnTo>
                <a:lnTo>
                  <a:pt x="2720492" y="5791"/>
                </a:lnTo>
                <a:lnTo>
                  <a:pt x="2396464" y="5791"/>
                </a:lnTo>
                <a:lnTo>
                  <a:pt x="2396464" y="116586"/>
                </a:lnTo>
                <a:lnTo>
                  <a:pt x="2711894" y="116586"/>
                </a:lnTo>
                <a:lnTo>
                  <a:pt x="2741485" y="120408"/>
                </a:lnTo>
                <a:lnTo>
                  <a:pt x="2761437" y="132549"/>
                </a:lnTo>
                <a:lnTo>
                  <a:pt x="2772702" y="154063"/>
                </a:lnTo>
                <a:lnTo>
                  <a:pt x="2776232" y="186004"/>
                </a:lnTo>
                <a:lnTo>
                  <a:pt x="2776309" y="204444"/>
                </a:lnTo>
                <a:lnTo>
                  <a:pt x="2776232" y="309689"/>
                </a:lnTo>
                <a:lnTo>
                  <a:pt x="2776232" y="416344"/>
                </a:lnTo>
                <a:lnTo>
                  <a:pt x="2533688" y="416344"/>
                </a:lnTo>
                <a:lnTo>
                  <a:pt x="2518968" y="414210"/>
                </a:lnTo>
                <a:lnTo>
                  <a:pt x="2505659" y="406146"/>
                </a:lnTo>
                <a:lnTo>
                  <a:pt x="2496020" y="389699"/>
                </a:lnTo>
                <a:lnTo>
                  <a:pt x="2492298" y="362407"/>
                </a:lnTo>
                <a:lnTo>
                  <a:pt x="2495994" y="335216"/>
                </a:lnTo>
                <a:lnTo>
                  <a:pt x="2505583" y="319201"/>
                </a:lnTo>
                <a:lnTo>
                  <a:pt x="2518892" y="311607"/>
                </a:lnTo>
                <a:lnTo>
                  <a:pt x="2533688" y="309689"/>
                </a:lnTo>
                <a:lnTo>
                  <a:pt x="2776232" y="309689"/>
                </a:lnTo>
                <a:lnTo>
                  <a:pt x="2776232" y="204444"/>
                </a:lnTo>
                <a:lnTo>
                  <a:pt x="2514828" y="204444"/>
                </a:lnTo>
                <a:lnTo>
                  <a:pt x="2461171" y="210045"/>
                </a:lnTo>
                <a:lnTo>
                  <a:pt x="2419477" y="227215"/>
                </a:lnTo>
                <a:lnTo>
                  <a:pt x="2389721" y="256527"/>
                </a:lnTo>
                <a:lnTo>
                  <a:pt x="2371890" y="298551"/>
                </a:lnTo>
                <a:lnTo>
                  <a:pt x="2365959" y="353872"/>
                </a:lnTo>
                <a:lnTo>
                  <a:pt x="2365959" y="378561"/>
                </a:lnTo>
                <a:lnTo>
                  <a:pt x="2372106" y="435038"/>
                </a:lnTo>
                <a:lnTo>
                  <a:pt x="2390584" y="477177"/>
                </a:lnTo>
                <a:lnTo>
                  <a:pt x="2421420" y="506006"/>
                </a:lnTo>
                <a:lnTo>
                  <a:pt x="2464625" y="522554"/>
                </a:lnTo>
                <a:lnTo>
                  <a:pt x="2520238" y="527837"/>
                </a:lnTo>
                <a:lnTo>
                  <a:pt x="2903613" y="527837"/>
                </a:lnTo>
                <a:lnTo>
                  <a:pt x="2903613" y="416344"/>
                </a:lnTo>
                <a:lnTo>
                  <a:pt x="2903613" y="309689"/>
                </a:lnTo>
                <a:lnTo>
                  <a:pt x="2903613" y="184607"/>
                </a:lnTo>
                <a:close/>
              </a:path>
              <a:path w="3972559" h="534035">
                <a:moveTo>
                  <a:pt x="3421773" y="5778"/>
                </a:moveTo>
                <a:lnTo>
                  <a:pt x="2929471" y="5778"/>
                </a:lnTo>
                <a:lnTo>
                  <a:pt x="2929471" y="114998"/>
                </a:lnTo>
                <a:lnTo>
                  <a:pt x="3111271" y="114998"/>
                </a:lnTo>
                <a:lnTo>
                  <a:pt x="3111271" y="527748"/>
                </a:lnTo>
                <a:lnTo>
                  <a:pt x="3239897" y="527748"/>
                </a:lnTo>
                <a:lnTo>
                  <a:pt x="3239897" y="114998"/>
                </a:lnTo>
                <a:lnTo>
                  <a:pt x="3421773" y="114998"/>
                </a:lnTo>
                <a:lnTo>
                  <a:pt x="3421773" y="5778"/>
                </a:lnTo>
                <a:close/>
              </a:path>
              <a:path w="3972559" h="534035">
                <a:moveTo>
                  <a:pt x="3971975" y="184607"/>
                </a:moveTo>
                <a:lnTo>
                  <a:pt x="3968978" y="133286"/>
                </a:lnTo>
                <a:lnTo>
                  <a:pt x="3959504" y="91643"/>
                </a:lnTo>
                <a:lnTo>
                  <a:pt x="3918127" y="34759"/>
                </a:lnTo>
                <a:lnTo>
                  <a:pt x="3841889" y="8788"/>
                </a:lnTo>
                <a:lnTo>
                  <a:pt x="3788841" y="5791"/>
                </a:lnTo>
                <a:lnTo>
                  <a:pt x="3464890" y="5791"/>
                </a:lnTo>
                <a:lnTo>
                  <a:pt x="3464890" y="116586"/>
                </a:lnTo>
                <a:lnTo>
                  <a:pt x="3780523" y="116586"/>
                </a:lnTo>
                <a:lnTo>
                  <a:pt x="3810050" y="120408"/>
                </a:lnTo>
                <a:lnTo>
                  <a:pt x="3829977" y="132549"/>
                </a:lnTo>
                <a:lnTo>
                  <a:pt x="3841254" y="154063"/>
                </a:lnTo>
                <a:lnTo>
                  <a:pt x="3844798" y="186004"/>
                </a:lnTo>
                <a:lnTo>
                  <a:pt x="3844798" y="204444"/>
                </a:lnTo>
                <a:lnTo>
                  <a:pt x="3844798" y="309689"/>
                </a:lnTo>
                <a:lnTo>
                  <a:pt x="3844798" y="416344"/>
                </a:lnTo>
                <a:lnTo>
                  <a:pt x="3602113" y="416344"/>
                </a:lnTo>
                <a:lnTo>
                  <a:pt x="3587419" y="414210"/>
                </a:lnTo>
                <a:lnTo>
                  <a:pt x="3574110" y="406146"/>
                </a:lnTo>
                <a:lnTo>
                  <a:pt x="3564445" y="389699"/>
                </a:lnTo>
                <a:lnTo>
                  <a:pt x="3560711" y="362407"/>
                </a:lnTo>
                <a:lnTo>
                  <a:pt x="3564420" y="335216"/>
                </a:lnTo>
                <a:lnTo>
                  <a:pt x="3574034" y="319201"/>
                </a:lnTo>
                <a:lnTo>
                  <a:pt x="3587331" y="311607"/>
                </a:lnTo>
                <a:lnTo>
                  <a:pt x="3602113" y="309689"/>
                </a:lnTo>
                <a:lnTo>
                  <a:pt x="3844798" y="309689"/>
                </a:lnTo>
                <a:lnTo>
                  <a:pt x="3844798" y="204444"/>
                </a:lnTo>
                <a:lnTo>
                  <a:pt x="3583330" y="204444"/>
                </a:lnTo>
                <a:lnTo>
                  <a:pt x="3529660" y="210045"/>
                </a:lnTo>
                <a:lnTo>
                  <a:pt x="3487966" y="227215"/>
                </a:lnTo>
                <a:lnTo>
                  <a:pt x="3458222" y="256527"/>
                </a:lnTo>
                <a:lnTo>
                  <a:pt x="3440392" y="298551"/>
                </a:lnTo>
                <a:lnTo>
                  <a:pt x="3434448" y="353872"/>
                </a:lnTo>
                <a:lnTo>
                  <a:pt x="3434448" y="378561"/>
                </a:lnTo>
                <a:lnTo>
                  <a:pt x="3440607" y="435038"/>
                </a:lnTo>
                <a:lnTo>
                  <a:pt x="3459099" y="477177"/>
                </a:lnTo>
                <a:lnTo>
                  <a:pt x="3489934" y="506006"/>
                </a:lnTo>
                <a:lnTo>
                  <a:pt x="3533114" y="522554"/>
                </a:lnTo>
                <a:lnTo>
                  <a:pt x="3588664" y="527837"/>
                </a:lnTo>
                <a:lnTo>
                  <a:pt x="3971975" y="527837"/>
                </a:lnTo>
                <a:lnTo>
                  <a:pt x="3971975" y="416344"/>
                </a:lnTo>
                <a:lnTo>
                  <a:pt x="3971975" y="309689"/>
                </a:lnTo>
                <a:lnTo>
                  <a:pt x="3971975" y="184607"/>
                </a:lnTo>
                <a:close/>
              </a:path>
            </a:pathLst>
          </a:custGeom>
          <a:solidFill>
            <a:srgbClr val="FFFFFF"/>
          </a:solidFill>
        </p:spPr>
        <p:txBody>
          <a:bodyPr wrap="square" lIns="0" tIns="0" rIns="0" bIns="0" rtlCol="0"/>
          <a:lstStyle/>
          <a:p>
            <a:endParaRPr dirty="0"/>
          </a:p>
        </p:txBody>
      </p:sp>
    </p:spTree>
    <p:extLst>
      <p:ext uri="{BB962C8B-B14F-4D97-AF65-F5344CB8AC3E}">
        <p14:creationId xmlns:p14="http://schemas.microsoft.com/office/powerpoint/2010/main" val="48031788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Encabezado de sección">
    <p:spTree>
      <p:nvGrpSpPr>
        <p:cNvPr id="1" name=""/>
        <p:cNvGrpSpPr/>
        <p:nvPr/>
      </p:nvGrpSpPr>
      <p:grpSpPr>
        <a:xfrm>
          <a:off x="0" y="0"/>
          <a:ext cx="0" cy="0"/>
          <a:chOff x="0" y="0"/>
          <a:chExt cx="0" cy="0"/>
        </a:xfrm>
      </p:grpSpPr>
      <p:sp>
        <p:nvSpPr>
          <p:cNvPr id="3" name="2 Marcador de texto"/>
          <p:cNvSpPr>
            <a:spLocks noGrp="1"/>
          </p:cNvSpPr>
          <p:nvPr>
            <p:ph type="body" idx="1" hasCustomPrompt="1"/>
          </p:nvPr>
        </p:nvSpPr>
        <p:spPr>
          <a:xfrm>
            <a:off x="527381" y="2277343"/>
            <a:ext cx="11040000" cy="432048"/>
          </a:xfrm>
        </p:spPr>
        <p:txBody>
          <a:bodyPr anchor="t">
            <a:normAutofit/>
          </a:bodyPr>
          <a:lstStyle>
            <a:lvl1pPr marL="0" indent="0">
              <a:buNone/>
              <a:defRPr sz="1600" baseline="0">
                <a:solidFill>
                  <a:srgbClr val="9AAE04"/>
                </a:solidFill>
                <a:latin typeface="Arial" pitchFamily="34" charset="0"/>
                <a:cs typeface="Arial"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Subtítulo (</a:t>
            </a:r>
            <a:r>
              <a:rPr lang="es-ES" err="1"/>
              <a:t>arial</a:t>
            </a:r>
            <a:r>
              <a:rPr lang="es-ES"/>
              <a:t> 16, minúscula, verde)</a:t>
            </a:r>
          </a:p>
        </p:txBody>
      </p:sp>
      <p:sp>
        <p:nvSpPr>
          <p:cNvPr id="14" name="13 Marcador de contenido"/>
          <p:cNvSpPr>
            <a:spLocks noGrp="1"/>
          </p:cNvSpPr>
          <p:nvPr>
            <p:ph sz="quarter" idx="11" hasCustomPrompt="1"/>
          </p:nvPr>
        </p:nvSpPr>
        <p:spPr>
          <a:xfrm>
            <a:off x="527381" y="2925416"/>
            <a:ext cx="11041227" cy="2951857"/>
          </a:xfrm>
        </p:spPr>
        <p:txBody>
          <a:bodyPr>
            <a:normAutofit/>
          </a:bodyPr>
          <a:lstStyle>
            <a:lvl1pPr marL="0" marR="0" indent="0" algn="l" defTabSz="914400" rtl="0" eaLnBrk="1" fontAlgn="auto" latinLnBrk="0" hangingPunct="1">
              <a:lnSpc>
                <a:spcPct val="100000"/>
              </a:lnSpc>
              <a:spcBef>
                <a:spcPct val="20000"/>
              </a:spcBef>
              <a:spcAft>
                <a:spcPts val="0"/>
              </a:spcAft>
              <a:buClrTx/>
              <a:buSzTx/>
              <a:buFont typeface="Arial" pitchFamily="34" charset="0"/>
              <a:buNone/>
              <a:tabLst/>
              <a:defRPr sz="1400">
                <a:solidFill>
                  <a:srgbClr val="505050"/>
                </a:solidFill>
                <a:latin typeface="Arial" pitchFamily="34" charset="0"/>
                <a:cs typeface="Arial" pitchFamily="34" charset="0"/>
              </a:defRPr>
            </a:lvl1pPr>
            <a:lvl2pPr>
              <a:defRPr sz="1200">
                <a:solidFill>
                  <a:srgbClr val="505050"/>
                </a:solidFill>
                <a:latin typeface="Arial" pitchFamily="34" charset="0"/>
                <a:cs typeface="Arial" pitchFamily="34" charset="0"/>
              </a:defRPr>
            </a:lvl2pPr>
            <a:lvl3pPr>
              <a:defRPr sz="1200">
                <a:solidFill>
                  <a:srgbClr val="505050"/>
                </a:solidFill>
                <a:latin typeface="Arial" pitchFamily="34" charset="0"/>
                <a:cs typeface="Arial" pitchFamily="34" charset="0"/>
              </a:defRPr>
            </a:lvl3pPr>
            <a:lvl4pPr>
              <a:defRPr sz="1200">
                <a:solidFill>
                  <a:srgbClr val="505050"/>
                </a:solidFill>
                <a:latin typeface="Arial" pitchFamily="34" charset="0"/>
                <a:cs typeface="Arial" pitchFamily="34" charset="0"/>
              </a:defRPr>
            </a:lvl4pPr>
            <a:lvl5pPr>
              <a:defRPr sz="1200">
                <a:solidFill>
                  <a:srgbClr val="505050"/>
                </a:solidFill>
                <a:latin typeface="Arial" pitchFamily="34" charset="0"/>
                <a:cs typeface="Arial" pitchFamily="34" charset="0"/>
              </a:defRPr>
            </a:lvl5pPr>
          </a:lstStyle>
          <a:p>
            <a:pPr lvl="0"/>
            <a:r>
              <a:rPr lang="es-ES"/>
              <a:t>(</a:t>
            </a:r>
            <a:r>
              <a:rPr lang="es-ES" err="1"/>
              <a:t>arial</a:t>
            </a:r>
            <a:r>
              <a:rPr lang="es-ES"/>
              <a:t> 14, gris oscuro)</a:t>
            </a:r>
          </a:p>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lang="es-ES" err="1"/>
              <a:t>Xxxxxxxxx</a:t>
            </a:r>
            <a:r>
              <a:rPr lang="es-ES"/>
              <a:t> </a:t>
            </a:r>
            <a:r>
              <a:rPr lang="es-ES" err="1"/>
              <a:t>xxxxxxxx</a:t>
            </a:r>
            <a:r>
              <a:rPr lang="es-ES"/>
              <a:t> </a:t>
            </a:r>
            <a:r>
              <a:rPr lang="es-ES" err="1"/>
              <a:t>xxxxxxx</a:t>
            </a:r>
            <a:r>
              <a:rPr lang="es-ES"/>
              <a:t>.</a:t>
            </a:r>
          </a:p>
        </p:txBody>
      </p:sp>
      <p:pic>
        <p:nvPicPr>
          <p:cNvPr id="6" name="5 Imagen"/>
          <p:cNvPicPr>
            <a:picLocks noChangeAspect="1"/>
          </p:cNvPicPr>
          <p:nvPr userDrawn="1"/>
        </p:nvPicPr>
        <p:blipFill rotWithShape="1">
          <a:blip r:embed="rId2" cstate="print">
            <a:extLst>
              <a:ext uri="{28A0092B-C50C-407E-A947-70E740481C1C}">
                <a14:useLocalDpi xmlns:a14="http://schemas.microsoft.com/office/drawing/2010/main" val="0"/>
              </a:ext>
            </a:extLst>
          </a:blip>
          <a:srcRect l="13336" t="18939" r="12616" b="19389"/>
          <a:stretch/>
        </p:blipFill>
        <p:spPr>
          <a:xfrm>
            <a:off x="8976321" y="441011"/>
            <a:ext cx="2806135" cy="1168088"/>
          </a:xfrm>
          <a:prstGeom prst="rect">
            <a:avLst/>
          </a:prstGeom>
        </p:spPr>
      </p:pic>
      <p:sp>
        <p:nvSpPr>
          <p:cNvPr id="8" name="Shape 415"/>
          <p:cNvSpPr/>
          <p:nvPr userDrawn="1"/>
        </p:nvSpPr>
        <p:spPr>
          <a:xfrm>
            <a:off x="1" y="1"/>
            <a:ext cx="8784299" cy="1484783"/>
          </a:xfrm>
          <a:prstGeom prst="roundRect">
            <a:avLst>
              <a:gd name="adj" fmla="val 739"/>
            </a:avLst>
          </a:prstGeom>
          <a:gradFill>
            <a:gsLst>
              <a:gs pos="0">
                <a:srgbClr val="AAB900">
                  <a:alpha val="91791"/>
                </a:srgbClr>
              </a:gs>
              <a:gs pos="100000">
                <a:srgbClr val="4F7DB2">
                  <a:alpha val="91791"/>
                </a:srgbClr>
              </a:gs>
            </a:gsLst>
            <a:lin ang="10801612"/>
          </a:gradFill>
          <a:ln w="12700">
            <a:miter lim="400000"/>
          </a:ln>
        </p:spPr>
        <p:txBody>
          <a:bodyPr lIns="0" tIns="0" rIns="0" bIns="0" anchor="ctr"/>
          <a:lstStyle/>
          <a:p>
            <a:pPr lvl="0"/>
            <a:endParaRPr sz="1800"/>
          </a:p>
        </p:txBody>
      </p:sp>
      <p:sp>
        <p:nvSpPr>
          <p:cNvPr id="2" name="1 Título"/>
          <p:cNvSpPr>
            <a:spLocks noGrp="1"/>
          </p:cNvSpPr>
          <p:nvPr>
            <p:ph type="title" hasCustomPrompt="1"/>
          </p:nvPr>
        </p:nvSpPr>
        <p:spPr>
          <a:xfrm>
            <a:off x="407708" y="310391"/>
            <a:ext cx="7968885" cy="432000"/>
          </a:xfrm>
        </p:spPr>
        <p:txBody>
          <a:bodyPr anchor="t">
            <a:normAutofit/>
          </a:bodyPr>
          <a:lstStyle>
            <a:lvl1pPr algn="l">
              <a:defRPr sz="1800" b="1" cap="none">
                <a:solidFill>
                  <a:schemeClr val="bg1"/>
                </a:solidFill>
                <a:latin typeface="Arial" pitchFamily="34" charset="0"/>
                <a:cs typeface="Arial" pitchFamily="34" charset="0"/>
              </a:defRPr>
            </a:lvl1pPr>
          </a:lstStyle>
          <a:p>
            <a:r>
              <a:rPr lang="es-CL" dirty="0"/>
              <a:t>Arquitectura de micro servicios</a:t>
            </a:r>
            <a:endParaRPr lang="es-ES" dirty="0"/>
          </a:p>
        </p:txBody>
      </p:sp>
    </p:spTree>
    <p:extLst>
      <p:ext uri="{BB962C8B-B14F-4D97-AF65-F5344CB8AC3E}">
        <p14:creationId xmlns:p14="http://schemas.microsoft.com/office/powerpoint/2010/main" val="138930957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2_Encabezado de sección">
    <p:spTree>
      <p:nvGrpSpPr>
        <p:cNvPr id="1" name=""/>
        <p:cNvGrpSpPr/>
        <p:nvPr/>
      </p:nvGrpSpPr>
      <p:grpSpPr>
        <a:xfrm>
          <a:off x="0" y="0"/>
          <a:ext cx="0" cy="0"/>
          <a:chOff x="0" y="0"/>
          <a:chExt cx="0" cy="0"/>
        </a:xfrm>
      </p:grpSpPr>
      <p:sp>
        <p:nvSpPr>
          <p:cNvPr id="3" name="2 Marcador de texto"/>
          <p:cNvSpPr>
            <a:spLocks noGrp="1"/>
          </p:cNvSpPr>
          <p:nvPr>
            <p:ph type="body" idx="1" hasCustomPrompt="1"/>
          </p:nvPr>
        </p:nvSpPr>
        <p:spPr>
          <a:xfrm>
            <a:off x="527381" y="2277343"/>
            <a:ext cx="11040000" cy="432048"/>
          </a:xfrm>
        </p:spPr>
        <p:txBody>
          <a:bodyPr anchor="t">
            <a:normAutofit/>
          </a:bodyPr>
          <a:lstStyle>
            <a:lvl1pPr marL="0" indent="0">
              <a:buNone/>
              <a:defRPr sz="1600" baseline="0">
                <a:solidFill>
                  <a:srgbClr val="9AAE04"/>
                </a:solidFill>
                <a:latin typeface="Arial" pitchFamily="34" charset="0"/>
                <a:cs typeface="Arial"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Subtítulo (</a:t>
            </a:r>
            <a:r>
              <a:rPr lang="es-ES" err="1"/>
              <a:t>arial</a:t>
            </a:r>
            <a:r>
              <a:rPr lang="es-ES"/>
              <a:t> 16, minúscula, verde)</a:t>
            </a:r>
          </a:p>
        </p:txBody>
      </p:sp>
      <p:sp>
        <p:nvSpPr>
          <p:cNvPr id="14" name="13 Marcador de contenido"/>
          <p:cNvSpPr>
            <a:spLocks noGrp="1"/>
          </p:cNvSpPr>
          <p:nvPr>
            <p:ph sz="quarter" idx="11" hasCustomPrompt="1"/>
          </p:nvPr>
        </p:nvSpPr>
        <p:spPr>
          <a:xfrm>
            <a:off x="527381" y="2925416"/>
            <a:ext cx="11041227" cy="2951857"/>
          </a:xfrm>
        </p:spPr>
        <p:txBody>
          <a:bodyPr>
            <a:normAutofit/>
          </a:bodyPr>
          <a:lstStyle>
            <a:lvl1pPr marL="0" marR="0" indent="0" algn="l" defTabSz="914400" rtl="0" eaLnBrk="1" fontAlgn="auto" latinLnBrk="0" hangingPunct="1">
              <a:lnSpc>
                <a:spcPct val="100000"/>
              </a:lnSpc>
              <a:spcBef>
                <a:spcPct val="20000"/>
              </a:spcBef>
              <a:spcAft>
                <a:spcPts val="0"/>
              </a:spcAft>
              <a:buClrTx/>
              <a:buSzTx/>
              <a:buFont typeface="Arial" pitchFamily="34" charset="0"/>
              <a:buNone/>
              <a:tabLst/>
              <a:defRPr sz="1400">
                <a:solidFill>
                  <a:srgbClr val="505050"/>
                </a:solidFill>
                <a:latin typeface="Arial" pitchFamily="34" charset="0"/>
                <a:cs typeface="Arial" pitchFamily="34" charset="0"/>
              </a:defRPr>
            </a:lvl1pPr>
            <a:lvl2pPr>
              <a:defRPr sz="1200">
                <a:solidFill>
                  <a:srgbClr val="505050"/>
                </a:solidFill>
                <a:latin typeface="Arial" pitchFamily="34" charset="0"/>
                <a:cs typeface="Arial" pitchFamily="34" charset="0"/>
              </a:defRPr>
            </a:lvl2pPr>
            <a:lvl3pPr>
              <a:defRPr sz="1200">
                <a:solidFill>
                  <a:srgbClr val="505050"/>
                </a:solidFill>
                <a:latin typeface="Arial" pitchFamily="34" charset="0"/>
                <a:cs typeface="Arial" pitchFamily="34" charset="0"/>
              </a:defRPr>
            </a:lvl3pPr>
            <a:lvl4pPr>
              <a:defRPr sz="1200">
                <a:solidFill>
                  <a:srgbClr val="505050"/>
                </a:solidFill>
                <a:latin typeface="Arial" pitchFamily="34" charset="0"/>
                <a:cs typeface="Arial" pitchFamily="34" charset="0"/>
              </a:defRPr>
            </a:lvl4pPr>
            <a:lvl5pPr>
              <a:defRPr sz="1200">
                <a:solidFill>
                  <a:srgbClr val="505050"/>
                </a:solidFill>
                <a:latin typeface="Arial" pitchFamily="34" charset="0"/>
                <a:cs typeface="Arial" pitchFamily="34" charset="0"/>
              </a:defRPr>
            </a:lvl5pPr>
          </a:lstStyle>
          <a:p>
            <a:pPr lvl="0"/>
            <a:r>
              <a:rPr lang="es-ES"/>
              <a:t>(</a:t>
            </a:r>
            <a:r>
              <a:rPr lang="es-ES" err="1"/>
              <a:t>arial</a:t>
            </a:r>
            <a:r>
              <a:rPr lang="es-ES"/>
              <a:t> 14, gris oscuro)</a:t>
            </a:r>
          </a:p>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lang="es-ES" err="1"/>
              <a:t>Xxxxxxxxx</a:t>
            </a:r>
            <a:r>
              <a:rPr lang="es-ES"/>
              <a:t> </a:t>
            </a:r>
            <a:r>
              <a:rPr lang="es-ES" err="1"/>
              <a:t>xxxxxxxx</a:t>
            </a:r>
            <a:r>
              <a:rPr lang="es-ES"/>
              <a:t> </a:t>
            </a:r>
            <a:r>
              <a:rPr lang="es-ES" err="1"/>
              <a:t>xxxxxxx</a:t>
            </a:r>
            <a:r>
              <a:rPr lang="es-ES"/>
              <a:t>.</a:t>
            </a:r>
          </a:p>
        </p:txBody>
      </p:sp>
      <p:pic>
        <p:nvPicPr>
          <p:cNvPr id="6" name="5 Imagen"/>
          <p:cNvPicPr>
            <a:picLocks noChangeAspect="1"/>
          </p:cNvPicPr>
          <p:nvPr userDrawn="1"/>
        </p:nvPicPr>
        <p:blipFill rotWithShape="1">
          <a:blip r:embed="rId2" cstate="print">
            <a:extLst>
              <a:ext uri="{28A0092B-C50C-407E-A947-70E740481C1C}">
                <a14:useLocalDpi xmlns:a14="http://schemas.microsoft.com/office/drawing/2010/main" val="0"/>
              </a:ext>
            </a:extLst>
          </a:blip>
          <a:srcRect l="13336" t="18939" r="12616" b="19389"/>
          <a:stretch/>
        </p:blipFill>
        <p:spPr>
          <a:xfrm>
            <a:off x="8976321" y="441011"/>
            <a:ext cx="2806135" cy="1168088"/>
          </a:xfrm>
          <a:prstGeom prst="rect">
            <a:avLst/>
          </a:prstGeom>
        </p:spPr>
      </p:pic>
      <p:sp>
        <p:nvSpPr>
          <p:cNvPr id="8" name="Shape 415"/>
          <p:cNvSpPr/>
          <p:nvPr userDrawn="1"/>
        </p:nvSpPr>
        <p:spPr>
          <a:xfrm>
            <a:off x="1" y="1"/>
            <a:ext cx="8784299" cy="1484783"/>
          </a:xfrm>
          <a:prstGeom prst="roundRect">
            <a:avLst>
              <a:gd name="adj" fmla="val 739"/>
            </a:avLst>
          </a:prstGeom>
          <a:gradFill>
            <a:gsLst>
              <a:gs pos="0">
                <a:srgbClr val="AAB900">
                  <a:alpha val="91791"/>
                </a:srgbClr>
              </a:gs>
              <a:gs pos="100000">
                <a:srgbClr val="4F7DB2">
                  <a:alpha val="91791"/>
                </a:srgbClr>
              </a:gs>
            </a:gsLst>
            <a:lin ang="10801612"/>
          </a:gradFill>
          <a:ln w="12700">
            <a:miter lim="400000"/>
          </a:ln>
        </p:spPr>
        <p:txBody>
          <a:bodyPr lIns="0" tIns="0" rIns="0" bIns="0" anchor="ctr"/>
          <a:lstStyle/>
          <a:p>
            <a:pPr lvl="0"/>
            <a:endParaRPr sz="1800"/>
          </a:p>
        </p:txBody>
      </p:sp>
      <p:sp>
        <p:nvSpPr>
          <p:cNvPr id="2" name="1 Título"/>
          <p:cNvSpPr>
            <a:spLocks noGrp="1"/>
          </p:cNvSpPr>
          <p:nvPr>
            <p:ph type="title" hasCustomPrompt="1"/>
          </p:nvPr>
        </p:nvSpPr>
        <p:spPr>
          <a:xfrm>
            <a:off x="407708" y="310391"/>
            <a:ext cx="7968885" cy="432000"/>
          </a:xfrm>
        </p:spPr>
        <p:txBody>
          <a:bodyPr anchor="t">
            <a:normAutofit/>
          </a:bodyPr>
          <a:lstStyle>
            <a:lvl1pPr algn="l">
              <a:defRPr sz="1800" b="1" cap="none">
                <a:solidFill>
                  <a:schemeClr val="bg1"/>
                </a:solidFill>
                <a:latin typeface="Arial" pitchFamily="34" charset="0"/>
                <a:cs typeface="Arial" pitchFamily="34" charset="0"/>
              </a:defRPr>
            </a:lvl1pPr>
          </a:lstStyle>
          <a:p>
            <a:r>
              <a:rPr lang="es-CL" dirty="0"/>
              <a:t>Arquitectura de micro servicios</a:t>
            </a:r>
            <a:endParaRPr lang="es-ES" dirty="0"/>
          </a:p>
        </p:txBody>
      </p:sp>
    </p:spTree>
    <p:extLst>
      <p:ext uri="{BB962C8B-B14F-4D97-AF65-F5344CB8AC3E}">
        <p14:creationId xmlns:p14="http://schemas.microsoft.com/office/powerpoint/2010/main" val="8722975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3_Encabezado de sección">
    <p:spTree>
      <p:nvGrpSpPr>
        <p:cNvPr id="1" name=""/>
        <p:cNvGrpSpPr/>
        <p:nvPr/>
      </p:nvGrpSpPr>
      <p:grpSpPr>
        <a:xfrm>
          <a:off x="0" y="0"/>
          <a:ext cx="0" cy="0"/>
          <a:chOff x="0" y="0"/>
          <a:chExt cx="0" cy="0"/>
        </a:xfrm>
      </p:grpSpPr>
      <p:sp>
        <p:nvSpPr>
          <p:cNvPr id="3" name="2 Marcador de texto"/>
          <p:cNvSpPr>
            <a:spLocks noGrp="1"/>
          </p:cNvSpPr>
          <p:nvPr>
            <p:ph type="body" idx="1" hasCustomPrompt="1"/>
          </p:nvPr>
        </p:nvSpPr>
        <p:spPr>
          <a:xfrm>
            <a:off x="527381" y="2277343"/>
            <a:ext cx="11040000" cy="432048"/>
          </a:xfrm>
        </p:spPr>
        <p:txBody>
          <a:bodyPr anchor="t">
            <a:normAutofit/>
          </a:bodyPr>
          <a:lstStyle>
            <a:lvl1pPr marL="0" indent="0">
              <a:buNone/>
              <a:defRPr sz="1600" baseline="0">
                <a:solidFill>
                  <a:srgbClr val="9AAE04"/>
                </a:solidFill>
                <a:latin typeface="Arial" pitchFamily="34" charset="0"/>
                <a:cs typeface="Arial"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Subtítulo (</a:t>
            </a:r>
            <a:r>
              <a:rPr lang="es-ES" err="1"/>
              <a:t>arial</a:t>
            </a:r>
            <a:r>
              <a:rPr lang="es-ES"/>
              <a:t> 16, minúscula, verde)</a:t>
            </a:r>
          </a:p>
        </p:txBody>
      </p:sp>
      <p:sp>
        <p:nvSpPr>
          <p:cNvPr id="14" name="13 Marcador de contenido"/>
          <p:cNvSpPr>
            <a:spLocks noGrp="1"/>
          </p:cNvSpPr>
          <p:nvPr>
            <p:ph sz="quarter" idx="11" hasCustomPrompt="1"/>
          </p:nvPr>
        </p:nvSpPr>
        <p:spPr>
          <a:xfrm>
            <a:off x="527381" y="2925416"/>
            <a:ext cx="11041227" cy="2951857"/>
          </a:xfrm>
        </p:spPr>
        <p:txBody>
          <a:bodyPr>
            <a:normAutofit/>
          </a:bodyPr>
          <a:lstStyle>
            <a:lvl1pPr marL="0" marR="0" indent="0" algn="l" defTabSz="914400" rtl="0" eaLnBrk="1" fontAlgn="auto" latinLnBrk="0" hangingPunct="1">
              <a:lnSpc>
                <a:spcPct val="100000"/>
              </a:lnSpc>
              <a:spcBef>
                <a:spcPct val="20000"/>
              </a:spcBef>
              <a:spcAft>
                <a:spcPts val="0"/>
              </a:spcAft>
              <a:buClrTx/>
              <a:buSzTx/>
              <a:buFont typeface="Arial" pitchFamily="34" charset="0"/>
              <a:buNone/>
              <a:tabLst/>
              <a:defRPr sz="1400">
                <a:solidFill>
                  <a:srgbClr val="505050"/>
                </a:solidFill>
                <a:latin typeface="Arial" pitchFamily="34" charset="0"/>
                <a:cs typeface="Arial" pitchFamily="34" charset="0"/>
              </a:defRPr>
            </a:lvl1pPr>
            <a:lvl2pPr>
              <a:defRPr sz="1200">
                <a:solidFill>
                  <a:srgbClr val="505050"/>
                </a:solidFill>
                <a:latin typeface="Arial" pitchFamily="34" charset="0"/>
                <a:cs typeface="Arial" pitchFamily="34" charset="0"/>
              </a:defRPr>
            </a:lvl2pPr>
            <a:lvl3pPr>
              <a:defRPr sz="1200">
                <a:solidFill>
                  <a:srgbClr val="505050"/>
                </a:solidFill>
                <a:latin typeface="Arial" pitchFamily="34" charset="0"/>
                <a:cs typeface="Arial" pitchFamily="34" charset="0"/>
              </a:defRPr>
            </a:lvl3pPr>
            <a:lvl4pPr>
              <a:defRPr sz="1200">
                <a:solidFill>
                  <a:srgbClr val="505050"/>
                </a:solidFill>
                <a:latin typeface="Arial" pitchFamily="34" charset="0"/>
                <a:cs typeface="Arial" pitchFamily="34" charset="0"/>
              </a:defRPr>
            </a:lvl4pPr>
            <a:lvl5pPr>
              <a:defRPr sz="1200">
                <a:solidFill>
                  <a:srgbClr val="505050"/>
                </a:solidFill>
                <a:latin typeface="Arial" pitchFamily="34" charset="0"/>
                <a:cs typeface="Arial" pitchFamily="34" charset="0"/>
              </a:defRPr>
            </a:lvl5pPr>
          </a:lstStyle>
          <a:p>
            <a:pPr lvl="0"/>
            <a:r>
              <a:rPr lang="es-ES"/>
              <a:t>(</a:t>
            </a:r>
            <a:r>
              <a:rPr lang="es-ES" err="1"/>
              <a:t>arial</a:t>
            </a:r>
            <a:r>
              <a:rPr lang="es-ES"/>
              <a:t> 14, gris oscuro)</a:t>
            </a:r>
          </a:p>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lang="es-ES" err="1"/>
              <a:t>Xxxxxxxxx</a:t>
            </a:r>
            <a:r>
              <a:rPr lang="es-ES"/>
              <a:t> </a:t>
            </a:r>
            <a:r>
              <a:rPr lang="es-ES" err="1"/>
              <a:t>xxxxxxxx</a:t>
            </a:r>
            <a:r>
              <a:rPr lang="es-ES"/>
              <a:t> </a:t>
            </a:r>
            <a:r>
              <a:rPr lang="es-ES" err="1"/>
              <a:t>xxxxxxx</a:t>
            </a:r>
            <a:r>
              <a:rPr lang="es-ES"/>
              <a:t>.</a:t>
            </a:r>
          </a:p>
        </p:txBody>
      </p:sp>
      <p:pic>
        <p:nvPicPr>
          <p:cNvPr id="6" name="5 Imagen"/>
          <p:cNvPicPr>
            <a:picLocks noChangeAspect="1"/>
          </p:cNvPicPr>
          <p:nvPr userDrawn="1"/>
        </p:nvPicPr>
        <p:blipFill rotWithShape="1">
          <a:blip r:embed="rId2" cstate="print">
            <a:extLst>
              <a:ext uri="{28A0092B-C50C-407E-A947-70E740481C1C}">
                <a14:useLocalDpi xmlns:a14="http://schemas.microsoft.com/office/drawing/2010/main" val="0"/>
              </a:ext>
            </a:extLst>
          </a:blip>
          <a:srcRect l="13336" t="18939" r="12616" b="19389"/>
          <a:stretch/>
        </p:blipFill>
        <p:spPr>
          <a:xfrm>
            <a:off x="8976321" y="441011"/>
            <a:ext cx="2806135" cy="1168088"/>
          </a:xfrm>
          <a:prstGeom prst="rect">
            <a:avLst/>
          </a:prstGeom>
        </p:spPr>
      </p:pic>
      <p:sp>
        <p:nvSpPr>
          <p:cNvPr id="8" name="Shape 415"/>
          <p:cNvSpPr/>
          <p:nvPr userDrawn="1"/>
        </p:nvSpPr>
        <p:spPr>
          <a:xfrm>
            <a:off x="1" y="1"/>
            <a:ext cx="8784299" cy="1484783"/>
          </a:xfrm>
          <a:prstGeom prst="roundRect">
            <a:avLst>
              <a:gd name="adj" fmla="val 739"/>
            </a:avLst>
          </a:prstGeom>
          <a:gradFill>
            <a:gsLst>
              <a:gs pos="0">
                <a:srgbClr val="AAB900">
                  <a:alpha val="91791"/>
                </a:srgbClr>
              </a:gs>
              <a:gs pos="100000">
                <a:srgbClr val="4F7DB2">
                  <a:alpha val="91791"/>
                </a:srgbClr>
              </a:gs>
            </a:gsLst>
            <a:lin ang="10801612"/>
          </a:gradFill>
          <a:ln w="12700">
            <a:miter lim="400000"/>
          </a:ln>
        </p:spPr>
        <p:txBody>
          <a:bodyPr lIns="0" tIns="0" rIns="0" bIns="0" anchor="ctr"/>
          <a:lstStyle/>
          <a:p>
            <a:pPr lvl="0"/>
            <a:endParaRPr sz="1800"/>
          </a:p>
        </p:txBody>
      </p:sp>
      <p:sp>
        <p:nvSpPr>
          <p:cNvPr id="2" name="1 Título"/>
          <p:cNvSpPr>
            <a:spLocks noGrp="1"/>
          </p:cNvSpPr>
          <p:nvPr>
            <p:ph type="title" hasCustomPrompt="1"/>
          </p:nvPr>
        </p:nvSpPr>
        <p:spPr>
          <a:xfrm>
            <a:off x="407708" y="310391"/>
            <a:ext cx="7968885" cy="432000"/>
          </a:xfrm>
        </p:spPr>
        <p:txBody>
          <a:bodyPr anchor="t">
            <a:normAutofit/>
          </a:bodyPr>
          <a:lstStyle>
            <a:lvl1pPr algn="l">
              <a:defRPr sz="1800" b="1" cap="none">
                <a:solidFill>
                  <a:schemeClr val="bg1"/>
                </a:solidFill>
                <a:latin typeface="Arial" pitchFamily="34" charset="0"/>
                <a:cs typeface="Arial" pitchFamily="34" charset="0"/>
              </a:defRPr>
            </a:lvl1pPr>
          </a:lstStyle>
          <a:p>
            <a:r>
              <a:rPr lang="es-CL" dirty="0"/>
              <a:t>Arquitectura de micro servicios</a:t>
            </a:r>
            <a:endParaRPr lang="es-ES" dirty="0"/>
          </a:p>
        </p:txBody>
      </p:sp>
    </p:spTree>
    <p:extLst>
      <p:ext uri="{BB962C8B-B14F-4D97-AF65-F5344CB8AC3E}">
        <p14:creationId xmlns:p14="http://schemas.microsoft.com/office/powerpoint/2010/main" val="174466447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4_Encabezado de sección">
    <p:spTree>
      <p:nvGrpSpPr>
        <p:cNvPr id="1" name=""/>
        <p:cNvGrpSpPr/>
        <p:nvPr/>
      </p:nvGrpSpPr>
      <p:grpSpPr>
        <a:xfrm>
          <a:off x="0" y="0"/>
          <a:ext cx="0" cy="0"/>
          <a:chOff x="0" y="0"/>
          <a:chExt cx="0" cy="0"/>
        </a:xfrm>
      </p:grpSpPr>
      <p:sp>
        <p:nvSpPr>
          <p:cNvPr id="3" name="2 Marcador de texto"/>
          <p:cNvSpPr>
            <a:spLocks noGrp="1"/>
          </p:cNvSpPr>
          <p:nvPr>
            <p:ph type="body" idx="1" hasCustomPrompt="1"/>
          </p:nvPr>
        </p:nvSpPr>
        <p:spPr>
          <a:xfrm>
            <a:off x="527381" y="2277343"/>
            <a:ext cx="11040000" cy="432048"/>
          </a:xfrm>
        </p:spPr>
        <p:txBody>
          <a:bodyPr anchor="t">
            <a:normAutofit/>
          </a:bodyPr>
          <a:lstStyle>
            <a:lvl1pPr marL="0" indent="0">
              <a:buNone/>
              <a:defRPr sz="1600" baseline="0">
                <a:solidFill>
                  <a:srgbClr val="9AAE04"/>
                </a:solidFill>
                <a:latin typeface="Arial" pitchFamily="34" charset="0"/>
                <a:cs typeface="Arial"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Subtítulo (</a:t>
            </a:r>
            <a:r>
              <a:rPr lang="es-ES" err="1"/>
              <a:t>arial</a:t>
            </a:r>
            <a:r>
              <a:rPr lang="es-ES"/>
              <a:t> 16, minúscula, verde)</a:t>
            </a:r>
          </a:p>
        </p:txBody>
      </p:sp>
      <p:sp>
        <p:nvSpPr>
          <p:cNvPr id="14" name="13 Marcador de contenido"/>
          <p:cNvSpPr>
            <a:spLocks noGrp="1"/>
          </p:cNvSpPr>
          <p:nvPr>
            <p:ph sz="quarter" idx="11" hasCustomPrompt="1"/>
          </p:nvPr>
        </p:nvSpPr>
        <p:spPr>
          <a:xfrm>
            <a:off x="527381" y="2925416"/>
            <a:ext cx="11041227" cy="2951857"/>
          </a:xfrm>
        </p:spPr>
        <p:txBody>
          <a:bodyPr>
            <a:normAutofit/>
          </a:bodyPr>
          <a:lstStyle>
            <a:lvl1pPr marL="0" marR="0" indent="0" algn="l" defTabSz="914400" rtl="0" eaLnBrk="1" fontAlgn="auto" latinLnBrk="0" hangingPunct="1">
              <a:lnSpc>
                <a:spcPct val="100000"/>
              </a:lnSpc>
              <a:spcBef>
                <a:spcPct val="20000"/>
              </a:spcBef>
              <a:spcAft>
                <a:spcPts val="0"/>
              </a:spcAft>
              <a:buClrTx/>
              <a:buSzTx/>
              <a:buFont typeface="Arial" pitchFamily="34" charset="0"/>
              <a:buNone/>
              <a:tabLst/>
              <a:defRPr sz="1400">
                <a:solidFill>
                  <a:srgbClr val="505050"/>
                </a:solidFill>
                <a:latin typeface="Arial" pitchFamily="34" charset="0"/>
                <a:cs typeface="Arial" pitchFamily="34" charset="0"/>
              </a:defRPr>
            </a:lvl1pPr>
            <a:lvl2pPr>
              <a:defRPr sz="1200">
                <a:solidFill>
                  <a:srgbClr val="505050"/>
                </a:solidFill>
                <a:latin typeface="Arial" pitchFamily="34" charset="0"/>
                <a:cs typeface="Arial" pitchFamily="34" charset="0"/>
              </a:defRPr>
            </a:lvl2pPr>
            <a:lvl3pPr>
              <a:defRPr sz="1200">
                <a:solidFill>
                  <a:srgbClr val="505050"/>
                </a:solidFill>
                <a:latin typeface="Arial" pitchFamily="34" charset="0"/>
                <a:cs typeface="Arial" pitchFamily="34" charset="0"/>
              </a:defRPr>
            </a:lvl3pPr>
            <a:lvl4pPr>
              <a:defRPr sz="1200">
                <a:solidFill>
                  <a:srgbClr val="505050"/>
                </a:solidFill>
                <a:latin typeface="Arial" pitchFamily="34" charset="0"/>
                <a:cs typeface="Arial" pitchFamily="34" charset="0"/>
              </a:defRPr>
            </a:lvl4pPr>
            <a:lvl5pPr>
              <a:defRPr sz="1200">
                <a:solidFill>
                  <a:srgbClr val="505050"/>
                </a:solidFill>
                <a:latin typeface="Arial" pitchFamily="34" charset="0"/>
                <a:cs typeface="Arial" pitchFamily="34" charset="0"/>
              </a:defRPr>
            </a:lvl5pPr>
          </a:lstStyle>
          <a:p>
            <a:pPr lvl="0"/>
            <a:r>
              <a:rPr lang="es-ES"/>
              <a:t>(</a:t>
            </a:r>
            <a:r>
              <a:rPr lang="es-ES" err="1"/>
              <a:t>arial</a:t>
            </a:r>
            <a:r>
              <a:rPr lang="es-ES"/>
              <a:t> 14, gris oscuro)</a:t>
            </a:r>
          </a:p>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lang="es-ES" err="1"/>
              <a:t>Xxxxxxxxx</a:t>
            </a:r>
            <a:r>
              <a:rPr lang="es-ES"/>
              <a:t> </a:t>
            </a:r>
            <a:r>
              <a:rPr lang="es-ES" err="1"/>
              <a:t>xxxxxxxx</a:t>
            </a:r>
            <a:r>
              <a:rPr lang="es-ES"/>
              <a:t> </a:t>
            </a:r>
            <a:r>
              <a:rPr lang="es-ES" err="1"/>
              <a:t>xxxxxxx</a:t>
            </a:r>
            <a:r>
              <a:rPr lang="es-ES"/>
              <a:t>.</a:t>
            </a:r>
          </a:p>
        </p:txBody>
      </p:sp>
      <p:pic>
        <p:nvPicPr>
          <p:cNvPr id="6" name="5 Imagen"/>
          <p:cNvPicPr>
            <a:picLocks noChangeAspect="1"/>
          </p:cNvPicPr>
          <p:nvPr userDrawn="1"/>
        </p:nvPicPr>
        <p:blipFill rotWithShape="1">
          <a:blip r:embed="rId2" cstate="print">
            <a:extLst>
              <a:ext uri="{28A0092B-C50C-407E-A947-70E740481C1C}">
                <a14:useLocalDpi xmlns:a14="http://schemas.microsoft.com/office/drawing/2010/main" val="0"/>
              </a:ext>
            </a:extLst>
          </a:blip>
          <a:srcRect l="13336" t="18939" r="12616" b="19389"/>
          <a:stretch/>
        </p:blipFill>
        <p:spPr>
          <a:xfrm>
            <a:off x="8976321" y="441011"/>
            <a:ext cx="2806135" cy="1168088"/>
          </a:xfrm>
          <a:prstGeom prst="rect">
            <a:avLst/>
          </a:prstGeom>
        </p:spPr>
      </p:pic>
      <p:sp>
        <p:nvSpPr>
          <p:cNvPr id="8" name="Shape 415"/>
          <p:cNvSpPr/>
          <p:nvPr userDrawn="1"/>
        </p:nvSpPr>
        <p:spPr>
          <a:xfrm>
            <a:off x="1" y="1"/>
            <a:ext cx="8784299" cy="1484783"/>
          </a:xfrm>
          <a:prstGeom prst="roundRect">
            <a:avLst>
              <a:gd name="adj" fmla="val 739"/>
            </a:avLst>
          </a:prstGeom>
          <a:gradFill>
            <a:gsLst>
              <a:gs pos="0">
                <a:srgbClr val="AAB900">
                  <a:alpha val="91791"/>
                </a:srgbClr>
              </a:gs>
              <a:gs pos="100000">
                <a:srgbClr val="4F7DB2">
                  <a:alpha val="91791"/>
                </a:srgbClr>
              </a:gs>
            </a:gsLst>
            <a:lin ang="10801612"/>
          </a:gradFill>
          <a:ln w="12700">
            <a:miter lim="400000"/>
          </a:ln>
        </p:spPr>
        <p:txBody>
          <a:bodyPr lIns="0" tIns="0" rIns="0" bIns="0" anchor="ctr"/>
          <a:lstStyle/>
          <a:p>
            <a:pPr lvl="0"/>
            <a:endParaRPr sz="1800"/>
          </a:p>
        </p:txBody>
      </p:sp>
      <p:sp>
        <p:nvSpPr>
          <p:cNvPr id="2" name="1 Título"/>
          <p:cNvSpPr>
            <a:spLocks noGrp="1"/>
          </p:cNvSpPr>
          <p:nvPr>
            <p:ph type="title" hasCustomPrompt="1"/>
          </p:nvPr>
        </p:nvSpPr>
        <p:spPr>
          <a:xfrm>
            <a:off x="407708" y="310391"/>
            <a:ext cx="7968885" cy="432000"/>
          </a:xfrm>
        </p:spPr>
        <p:txBody>
          <a:bodyPr anchor="t">
            <a:normAutofit/>
          </a:bodyPr>
          <a:lstStyle>
            <a:lvl1pPr algn="l">
              <a:defRPr sz="1800" b="1" cap="none">
                <a:solidFill>
                  <a:schemeClr val="bg1"/>
                </a:solidFill>
                <a:latin typeface="Arial" pitchFamily="34" charset="0"/>
                <a:cs typeface="Arial" pitchFamily="34" charset="0"/>
              </a:defRPr>
            </a:lvl1pPr>
          </a:lstStyle>
          <a:p>
            <a:r>
              <a:rPr lang="es-CL" dirty="0"/>
              <a:t>Arquitectura de micro servicios</a:t>
            </a:r>
            <a:endParaRPr lang="es-ES" dirty="0"/>
          </a:p>
        </p:txBody>
      </p:sp>
    </p:spTree>
    <p:extLst>
      <p:ext uri="{BB962C8B-B14F-4D97-AF65-F5344CB8AC3E}">
        <p14:creationId xmlns:p14="http://schemas.microsoft.com/office/powerpoint/2010/main" val="218139969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5_Encabezado de sección">
    <p:spTree>
      <p:nvGrpSpPr>
        <p:cNvPr id="1" name=""/>
        <p:cNvGrpSpPr/>
        <p:nvPr/>
      </p:nvGrpSpPr>
      <p:grpSpPr>
        <a:xfrm>
          <a:off x="0" y="0"/>
          <a:ext cx="0" cy="0"/>
          <a:chOff x="0" y="0"/>
          <a:chExt cx="0" cy="0"/>
        </a:xfrm>
      </p:grpSpPr>
      <p:sp>
        <p:nvSpPr>
          <p:cNvPr id="3" name="2 Marcador de texto"/>
          <p:cNvSpPr>
            <a:spLocks noGrp="1"/>
          </p:cNvSpPr>
          <p:nvPr>
            <p:ph type="body" idx="1" hasCustomPrompt="1"/>
          </p:nvPr>
        </p:nvSpPr>
        <p:spPr>
          <a:xfrm>
            <a:off x="527381" y="2277343"/>
            <a:ext cx="11040000" cy="432048"/>
          </a:xfrm>
        </p:spPr>
        <p:txBody>
          <a:bodyPr anchor="t">
            <a:normAutofit/>
          </a:bodyPr>
          <a:lstStyle>
            <a:lvl1pPr marL="0" indent="0">
              <a:buNone/>
              <a:defRPr sz="1600" baseline="0">
                <a:solidFill>
                  <a:srgbClr val="9AAE04"/>
                </a:solidFill>
                <a:latin typeface="Arial" pitchFamily="34" charset="0"/>
                <a:cs typeface="Arial"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Subtítulo (</a:t>
            </a:r>
            <a:r>
              <a:rPr lang="es-ES" err="1"/>
              <a:t>arial</a:t>
            </a:r>
            <a:r>
              <a:rPr lang="es-ES"/>
              <a:t> 16, minúscula, verde)</a:t>
            </a:r>
          </a:p>
        </p:txBody>
      </p:sp>
      <p:sp>
        <p:nvSpPr>
          <p:cNvPr id="14" name="13 Marcador de contenido"/>
          <p:cNvSpPr>
            <a:spLocks noGrp="1"/>
          </p:cNvSpPr>
          <p:nvPr>
            <p:ph sz="quarter" idx="11" hasCustomPrompt="1"/>
          </p:nvPr>
        </p:nvSpPr>
        <p:spPr>
          <a:xfrm>
            <a:off x="527381" y="2925416"/>
            <a:ext cx="11041227" cy="2951857"/>
          </a:xfrm>
        </p:spPr>
        <p:txBody>
          <a:bodyPr>
            <a:normAutofit/>
          </a:bodyPr>
          <a:lstStyle>
            <a:lvl1pPr marL="0" marR="0" indent="0" algn="l" defTabSz="914400" rtl="0" eaLnBrk="1" fontAlgn="auto" latinLnBrk="0" hangingPunct="1">
              <a:lnSpc>
                <a:spcPct val="100000"/>
              </a:lnSpc>
              <a:spcBef>
                <a:spcPct val="20000"/>
              </a:spcBef>
              <a:spcAft>
                <a:spcPts val="0"/>
              </a:spcAft>
              <a:buClrTx/>
              <a:buSzTx/>
              <a:buFont typeface="Arial" pitchFamily="34" charset="0"/>
              <a:buNone/>
              <a:tabLst/>
              <a:defRPr sz="1400">
                <a:solidFill>
                  <a:srgbClr val="505050"/>
                </a:solidFill>
                <a:latin typeface="Arial" pitchFamily="34" charset="0"/>
                <a:cs typeface="Arial" pitchFamily="34" charset="0"/>
              </a:defRPr>
            </a:lvl1pPr>
            <a:lvl2pPr>
              <a:defRPr sz="1200">
                <a:solidFill>
                  <a:srgbClr val="505050"/>
                </a:solidFill>
                <a:latin typeface="Arial" pitchFamily="34" charset="0"/>
                <a:cs typeface="Arial" pitchFamily="34" charset="0"/>
              </a:defRPr>
            </a:lvl2pPr>
            <a:lvl3pPr>
              <a:defRPr sz="1200">
                <a:solidFill>
                  <a:srgbClr val="505050"/>
                </a:solidFill>
                <a:latin typeface="Arial" pitchFamily="34" charset="0"/>
                <a:cs typeface="Arial" pitchFamily="34" charset="0"/>
              </a:defRPr>
            </a:lvl3pPr>
            <a:lvl4pPr>
              <a:defRPr sz="1200">
                <a:solidFill>
                  <a:srgbClr val="505050"/>
                </a:solidFill>
                <a:latin typeface="Arial" pitchFamily="34" charset="0"/>
                <a:cs typeface="Arial" pitchFamily="34" charset="0"/>
              </a:defRPr>
            </a:lvl4pPr>
            <a:lvl5pPr>
              <a:defRPr sz="1200">
                <a:solidFill>
                  <a:srgbClr val="505050"/>
                </a:solidFill>
                <a:latin typeface="Arial" pitchFamily="34" charset="0"/>
                <a:cs typeface="Arial" pitchFamily="34" charset="0"/>
              </a:defRPr>
            </a:lvl5pPr>
          </a:lstStyle>
          <a:p>
            <a:pPr lvl="0"/>
            <a:r>
              <a:rPr lang="es-ES"/>
              <a:t>(</a:t>
            </a:r>
            <a:r>
              <a:rPr lang="es-ES" err="1"/>
              <a:t>arial</a:t>
            </a:r>
            <a:r>
              <a:rPr lang="es-ES"/>
              <a:t> 14, gris oscuro)</a:t>
            </a:r>
          </a:p>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lang="es-ES" err="1"/>
              <a:t>Xxxxxxxxx</a:t>
            </a:r>
            <a:r>
              <a:rPr lang="es-ES"/>
              <a:t> </a:t>
            </a:r>
            <a:r>
              <a:rPr lang="es-ES" err="1"/>
              <a:t>xxxxxxxx</a:t>
            </a:r>
            <a:r>
              <a:rPr lang="es-ES"/>
              <a:t> </a:t>
            </a:r>
            <a:r>
              <a:rPr lang="es-ES" err="1"/>
              <a:t>xxxxxxx</a:t>
            </a:r>
            <a:r>
              <a:rPr lang="es-ES"/>
              <a:t>.</a:t>
            </a:r>
          </a:p>
        </p:txBody>
      </p:sp>
      <p:pic>
        <p:nvPicPr>
          <p:cNvPr id="6" name="5 Imagen"/>
          <p:cNvPicPr>
            <a:picLocks noChangeAspect="1"/>
          </p:cNvPicPr>
          <p:nvPr userDrawn="1"/>
        </p:nvPicPr>
        <p:blipFill rotWithShape="1">
          <a:blip r:embed="rId2" cstate="print">
            <a:extLst>
              <a:ext uri="{28A0092B-C50C-407E-A947-70E740481C1C}">
                <a14:useLocalDpi xmlns:a14="http://schemas.microsoft.com/office/drawing/2010/main" val="0"/>
              </a:ext>
            </a:extLst>
          </a:blip>
          <a:srcRect l="13336" t="18939" r="12616" b="19389"/>
          <a:stretch/>
        </p:blipFill>
        <p:spPr>
          <a:xfrm>
            <a:off x="8976321" y="441011"/>
            <a:ext cx="2806135" cy="1168088"/>
          </a:xfrm>
          <a:prstGeom prst="rect">
            <a:avLst/>
          </a:prstGeom>
        </p:spPr>
      </p:pic>
      <p:sp>
        <p:nvSpPr>
          <p:cNvPr id="8" name="Shape 415"/>
          <p:cNvSpPr/>
          <p:nvPr userDrawn="1"/>
        </p:nvSpPr>
        <p:spPr>
          <a:xfrm>
            <a:off x="1" y="1"/>
            <a:ext cx="8784299" cy="1484783"/>
          </a:xfrm>
          <a:prstGeom prst="roundRect">
            <a:avLst>
              <a:gd name="adj" fmla="val 739"/>
            </a:avLst>
          </a:prstGeom>
          <a:gradFill>
            <a:gsLst>
              <a:gs pos="0">
                <a:srgbClr val="AAB900">
                  <a:alpha val="91791"/>
                </a:srgbClr>
              </a:gs>
              <a:gs pos="100000">
                <a:srgbClr val="4F7DB2">
                  <a:alpha val="91791"/>
                </a:srgbClr>
              </a:gs>
            </a:gsLst>
            <a:lin ang="10801612"/>
          </a:gradFill>
          <a:ln w="12700">
            <a:miter lim="400000"/>
          </a:ln>
        </p:spPr>
        <p:txBody>
          <a:bodyPr lIns="0" tIns="0" rIns="0" bIns="0" anchor="ctr"/>
          <a:lstStyle/>
          <a:p>
            <a:pPr lvl="0"/>
            <a:endParaRPr sz="1800"/>
          </a:p>
        </p:txBody>
      </p:sp>
      <p:sp>
        <p:nvSpPr>
          <p:cNvPr id="2" name="1 Título"/>
          <p:cNvSpPr>
            <a:spLocks noGrp="1"/>
          </p:cNvSpPr>
          <p:nvPr>
            <p:ph type="title" hasCustomPrompt="1"/>
          </p:nvPr>
        </p:nvSpPr>
        <p:spPr>
          <a:xfrm>
            <a:off x="407708" y="310391"/>
            <a:ext cx="7968885" cy="432000"/>
          </a:xfrm>
        </p:spPr>
        <p:txBody>
          <a:bodyPr anchor="t">
            <a:normAutofit/>
          </a:bodyPr>
          <a:lstStyle>
            <a:lvl1pPr algn="l">
              <a:defRPr sz="1800" b="1" cap="none">
                <a:solidFill>
                  <a:schemeClr val="bg1"/>
                </a:solidFill>
                <a:latin typeface="Arial" pitchFamily="34" charset="0"/>
                <a:cs typeface="Arial" pitchFamily="34" charset="0"/>
              </a:defRPr>
            </a:lvl1pPr>
          </a:lstStyle>
          <a:p>
            <a:r>
              <a:rPr lang="es-CL" dirty="0"/>
              <a:t>Arquitectura de micro servicios</a:t>
            </a:r>
            <a:endParaRPr lang="es-ES" dirty="0"/>
          </a:p>
        </p:txBody>
      </p:sp>
    </p:spTree>
    <p:extLst>
      <p:ext uri="{BB962C8B-B14F-4D97-AF65-F5344CB8AC3E}">
        <p14:creationId xmlns:p14="http://schemas.microsoft.com/office/powerpoint/2010/main" val="39287827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501BF415-C2CC-4BDF-8603-CA7356D46938}" type="datetimeFigureOut">
              <a:rPr lang="es-ES" smtClean="0"/>
              <a:t>16/03/2022</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99CC7E3F-DF75-4261-AD7A-26F0A57F8348}" type="slidenum">
              <a:rPr lang="es-ES" smtClean="0"/>
              <a:t>‹Nº›</a:t>
            </a:fld>
            <a:endParaRPr lang="es-ES"/>
          </a:p>
        </p:txBody>
      </p:sp>
    </p:spTree>
    <p:extLst>
      <p:ext uri="{BB962C8B-B14F-4D97-AF65-F5344CB8AC3E}">
        <p14:creationId xmlns:p14="http://schemas.microsoft.com/office/powerpoint/2010/main" val="5159080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6_Encabezado de sección">
    <p:spTree>
      <p:nvGrpSpPr>
        <p:cNvPr id="1" name=""/>
        <p:cNvGrpSpPr/>
        <p:nvPr/>
      </p:nvGrpSpPr>
      <p:grpSpPr>
        <a:xfrm>
          <a:off x="0" y="0"/>
          <a:ext cx="0" cy="0"/>
          <a:chOff x="0" y="0"/>
          <a:chExt cx="0" cy="0"/>
        </a:xfrm>
      </p:grpSpPr>
      <p:sp>
        <p:nvSpPr>
          <p:cNvPr id="3" name="2 Marcador de texto"/>
          <p:cNvSpPr>
            <a:spLocks noGrp="1"/>
          </p:cNvSpPr>
          <p:nvPr>
            <p:ph type="body" idx="1" hasCustomPrompt="1"/>
          </p:nvPr>
        </p:nvSpPr>
        <p:spPr>
          <a:xfrm>
            <a:off x="527381" y="2277343"/>
            <a:ext cx="11040000" cy="432048"/>
          </a:xfrm>
        </p:spPr>
        <p:txBody>
          <a:bodyPr anchor="t">
            <a:normAutofit/>
          </a:bodyPr>
          <a:lstStyle>
            <a:lvl1pPr marL="0" indent="0">
              <a:buNone/>
              <a:defRPr sz="1600" baseline="0">
                <a:solidFill>
                  <a:srgbClr val="9AAE04"/>
                </a:solidFill>
                <a:latin typeface="Arial" pitchFamily="34" charset="0"/>
                <a:cs typeface="Arial"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Subtítulo (</a:t>
            </a:r>
            <a:r>
              <a:rPr lang="es-ES" err="1"/>
              <a:t>arial</a:t>
            </a:r>
            <a:r>
              <a:rPr lang="es-ES"/>
              <a:t> 16, minúscula, verde)</a:t>
            </a:r>
          </a:p>
        </p:txBody>
      </p:sp>
      <p:sp>
        <p:nvSpPr>
          <p:cNvPr id="14" name="13 Marcador de contenido"/>
          <p:cNvSpPr>
            <a:spLocks noGrp="1"/>
          </p:cNvSpPr>
          <p:nvPr>
            <p:ph sz="quarter" idx="11" hasCustomPrompt="1"/>
          </p:nvPr>
        </p:nvSpPr>
        <p:spPr>
          <a:xfrm>
            <a:off x="527381" y="2925416"/>
            <a:ext cx="11041227" cy="2951857"/>
          </a:xfrm>
        </p:spPr>
        <p:txBody>
          <a:bodyPr>
            <a:normAutofit/>
          </a:bodyPr>
          <a:lstStyle>
            <a:lvl1pPr marL="0" marR="0" indent="0" algn="l" defTabSz="914400" rtl="0" eaLnBrk="1" fontAlgn="auto" latinLnBrk="0" hangingPunct="1">
              <a:lnSpc>
                <a:spcPct val="100000"/>
              </a:lnSpc>
              <a:spcBef>
                <a:spcPct val="20000"/>
              </a:spcBef>
              <a:spcAft>
                <a:spcPts val="0"/>
              </a:spcAft>
              <a:buClrTx/>
              <a:buSzTx/>
              <a:buFont typeface="Arial" pitchFamily="34" charset="0"/>
              <a:buNone/>
              <a:tabLst/>
              <a:defRPr sz="1400">
                <a:solidFill>
                  <a:srgbClr val="505050"/>
                </a:solidFill>
                <a:latin typeface="Arial" pitchFamily="34" charset="0"/>
                <a:cs typeface="Arial" pitchFamily="34" charset="0"/>
              </a:defRPr>
            </a:lvl1pPr>
            <a:lvl2pPr>
              <a:defRPr sz="1200">
                <a:solidFill>
                  <a:srgbClr val="505050"/>
                </a:solidFill>
                <a:latin typeface="Arial" pitchFamily="34" charset="0"/>
                <a:cs typeface="Arial" pitchFamily="34" charset="0"/>
              </a:defRPr>
            </a:lvl2pPr>
            <a:lvl3pPr>
              <a:defRPr sz="1200">
                <a:solidFill>
                  <a:srgbClr val="505050"/>
                </a:solidFill>
                <a:latin typeface="Arial" pitchFamily="34" charset="0"/>
                <a:cs typeface="Arial" pitchFamily="34" charset="0"/>
              </a:defRPr>
            </a:lvl3pPr>
            <a:lvl4pPr>
              <a:defRPr sz="1200">
                <a:solidFill>
                  <a:srgbClr val="505050"/>
                </a:solidFill>
                <a:latin typeface="Arial" pitchFamily="34" charset="0"/>
                <a:cs typeface="Arial" pitchFamily="34" charset="0"/>
              </a:defRPr>
            </a:lvl4pPr>
            <a:lvl5pPr>
              <a:defRPr sz="1200">
                <a:solidFill>
                  <a:srgbClr val="505050"/>
                </a:solidFill>
                <a:latin typeface="Arial" pitchFamily="34" charset="0"/>
                <a:cs typeface="Arial" pitchFamily="34" charset="0"/>
              </a:defRPr>
            </a:lvl5pPr>
          </a:lstStyle>
          <a:p>
            <a:pPr lvl="0"/>
            <a:r>
              <a:rPr lang="es-ES"/>
              <a:t>(</a:t>
            </a:r>
            <a:r>
              <a:rPr lang="es-ES" err="1"/>
              <a:t>arial</a:t>
            </a:r>
            <a:r>
              <a:rPr lang="es-ES"/>
              <a:t> 14, gris oscuro)</a:t>
            </a:r>
          </a:p>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lang="es-ES" err="1"/>
              <a:t>Xxxxxxxxx</a:t>
            </a:r>
            <a:r>
              <a:rPr lang="es-ES"/>
              <a:t> </a:t>
            </a:r>
            <a:r>
              <a:rPr lang="es-ES" err="1"/>
              <a:t>xxxxxxxx</a:t>
            </a:r>
            <a:r>
              <a:rPr lang="es-ES"/>
              <a:t> </a:t>
            </a:r>
            <a:r>
              <a:rPr lang="es-ES" err="1"/>
              <a:t>xxxxxxx</a:t>
            </a:r>
            <a:r>
              <a:rPr lang="es-ES"/>
              <a:t>.</a:t>
            </a:r>
          </a:p>
        </p:txBody>
      </p:sp>
      <p:pic>
        <p:nvPicPr>
          <p:cNvPr id="6" name="5 Imagen"/>
          <p:cNvPicPr>
            <a:picLocks noChangeAspect="1"/>
          </p:cNvPicPr>
          <p:nvPr userDrawn="1"/>
        </p:nvPicPr>
        <p:blipFill rotWithShape="1">
          <a:blip r:embed="rId2" cstate="print">
            <a:extLst>
              <a:ext uri="{28A0092B-C50C-407E-A947-70E740481C1C}">
                <a14:useLocalDpi xmlns:a14="http://schemas.microsoft.com/office/drawing/2010/main" val="0"/>
              </a:ext>
            </a:extLst>
          </a:blip>
          <a:srcRect l="13336" t="18939" r="12616" b="19389"/>
          <a:stretch/>
        </p:blipFill>
        <p:spPr>
          <a:xfrm>
            <a:off x="8976321" y="441011"/>
            <a:ext cx="2806135" cy="1168088"/>
          </a:xfrm>
          <a:prstGeom prst="rect">
            <a:avLst/>
          </a:prstGeom>
        </p:spPr>
      </p:pic>
      <p:sp>
        <p:nvSpPr>
          <p:cNvPr id="8" name="Shape 415"/>
          <p:cNvSpPr/>
          <p:nvPr userDrawn="1"/>
        </p:nvSpPr>
        <p:spPr>
          <a:xfrm>
            <a:off x="1" y="1"/>
            <a:ext cx="8784299" cy="1484783"/>
          </a:xfrm>
          <a:prstGeom prst="roundRect">
            <a:avLst>
              <a:gd name="adj" fmla="val 739"/>
            </a:avLst>
          </a:prstGeom>
          <a:gradFill>
            <a:gsLst>
              <a:gs pos="0">
                <a:srgbClr val="AAB900">
                  <a:alpha val="91791"/>
                </a:srgbClr>
              </a:gs>
              <a:gs pos="100000">
                <a:srgbClr val="4F7DB2">
                  <a:alpha val="91791"/>
                </a:srgbClr>
              </a:gs>
            </a:gsLst>
            <a:lin ang="10801612"/>
          </a:gradFill>
          <a:ln w="12700">
            <a:miter lim="400000"/>
          </a:ln>
        </p:spPr>
        <p:txBody>
          <a:bodyPr lIns="0" tIns="0" rIns="0" bIns="0" anchor="ctr"/>
          <a:lstStyle/>
          <a:p>
            <a:pPr lvl="0"/>
            <a:endParaRPr sz="1800"/>
          </a:p>
        </p:txBody>
      </p:sp>
      <p:sp>
        <p:nvSpPr>
          <p:cNvPr id="2" name="1 Título"/>
          <p:cNvSpPr>
            <a:spLocks noGrp="1"/>
          </p:cNvSpPr>
          <p:nvPr>
            <p:ph type="title" hasCustomPrompt="1"/>
          </p:nvPr>
        </p:nvSpPr>
        <p:spPr>
          <a:xfrm>
            <a:off x="407708" y="310391"/>
            <a:ext cx="7968885" cy="432000"/>
          </a:xfrm>
        </p:spPr>
        <p:txBody>
          <a:bodyPr anchor="t">
            <a:normAutofit/>
          </a:bodyPr>
          <a:lstStyle>
            <a:lvl1pPr algn="l">
              <a:defRPr sz="1800" b="1" cap="none">
                <a:solidFill>
                  <a:schemeClr val="bg1"/>
                </a:solidFill>
                <a:latin typeface="Arial" pitchFamily="34" charset="0"/>
                <a:cs typeface="Arial" pitchFamily="34" charset="0"/>
              </a:defRPr>
            </a:lvl1pPr>
          </a:lstStyle>
          <a:p>
            <a:r>
              <a:rPr lang="es-CL" dirty="0"/>
              <a:t>Arquitectura de micro servicios</a:t>
            </a:r>
            <a:endParaRPr lang="es-ES" dirty="0"/>
          </a:p>
        </p:txBody>
      </p:sp>
    </p:spTree>
    <p:extLst>
      <p:ext uri="{BB962C8B-B14F-4D97-AF65-F5344CB8AC3E}">
        <p14:creationId xmlns:p14="http://schemas.microsoft.com/office/powerpoint/2010/main" val="270614253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7_Encabezado de sección">
    <p:spTree>
      <p:nvGrpSpPr>
        <p:cNvPr id="1" name=""/>
        <p:cNvGrpSpPr/>
        <p:nvPr/>
      </p:nvGrpSpPr>
      <p:grpSpPr>
        <a:xfrm>
          <a:off x="0" y="0"/>
          <a:ext cx="0" cy="0"/>
          <a:chOff x="0" y="0"/>
          <a:chExt cx="0" cy="0"/>
        </a:xfrm>
      </p:grpSpPr>
      <p:sp>
        <p:nvSpPr>
          <p:cNvPr id="3" name="2 Marcador de texto"/>
          <p:cNvSpPr>
            <a:spLocks noGrp="1"/>
          </p:cNvSpPr>
          <p:nvPr>
            <p:ph type="body" idx="1" hasCustomPrompt="1"/>
          </p:nvPr>
        </p:nvSpPr>
        <p:spPr>
          <a:xfrm>
            <a:off x="527381" y="2277343"/>
            <a:ext cx="11040000" cy="432048"/>
          </a:xfrm>
        </p:spPr>
        <p:txBody>
          <a:bodyPr anchor="t">
            <a:normAutofit/>
          </a:bodyPr>
          <a:lstStyle>
            <a:lvl1pPr marL="0" indent="0">
              <a:buNone/>
              <a:defRPr sz="1600" baseline="0">
                <a:solidFill>
                  <a:srgbClr val="9AAE04"/>
                </a:solidFill>
                <a:latin typeface="Arial" pitchFamily="34" charset="0"/>
                <a:cs typeface="Arial"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Subtítulo (</a:t>
            </a:r>
            <a:r>
              <a:rPr lang="es-ES" err="1"/>
              <a:t>arial</a:t>
            </a:r>
            <a:r>
              <a:rPr lang="es-ES"/>
              <a:t> 16, minúscula, verde)</a:t>
            </a:r>
          </a:p>
        </p:txBody>
      </p:sp>
      <p:sp>
        <p:nvSpPr>
          <p:cNvPr id="14" name="13 Marcador de contenido"/>
          <p:cNvSpPr>
            <a:spLocks noGrp="1"/>
          </p:cNvSpPr>
          <p:nvPr>
            <p:ph sz="quarter" idx="11" hasCustomPrompt="1"/>
          </p:nvPr>
        </p:nvSpPr>
        <p:spPr>
          <a:xfrm>
            <a:off x="527381" y="2925416"/>
            <a:ext cx="11041227" cy="2951857"/>
          </a:xfrm>
        </p:spPr>
        <p:txBody>
          <a:bodyPr>
            <a:normAutofit/>
          </a:bodyPr>
          <a:lstStyle>
            <a:lvl1pPr marL="0" marR="0" indent="0" algn="l" defTabSz="914400" rtl="0" eaLnBrk="1" fontAlgn="auto" latinLnBrk="0" hangingPunct="1">
              <a:lnSpc>
                <a:spcPct val="100000"/>
              </a:lnSpc>
              <a:spcBef>
                <a:spcPct val="20000"/>
              </a:spcBef>
              <a:spcAft>
                <a:spcPts val="0"/>
              </a:spcAft>
              <a:buClrTx/>
              <a:buSzTx/>
              <a:buFont typeface="Arial" pitchFamily="34" charset="0"/>
              <a:buNone/>
              <a:tabLst/>
              <a:defRPr sz="1400">
                <a:solidFill>
                  <a:srgbClr val="505050"/>
                </a:solidFill>
                <a:latin typeface="Arial" pitchFamily="34" charset="0"/>
                <a:cs typeface="Arial" pitchFamily="34" charset="0"/>
              </a:defRPr>
            </a:lvl1pPr>
            <a:lvl2pPr>
              <a:defRPr sz="1200">
                <a:solidFill>
                  <a:srgbClr val="505050"/>
                </a:solidFill>
                <a:latin typeface="Arial" pitchFamily="34" charset="0"/>
                <a:cs typeface="Arial" pitchFamily="34" charset="0"/>
              </a:defRPr>
            </a:lvl2pPr>
            <a:lvl3pPr>
              <a:defRPr sz="1200">
                <a:solidFill>
                  <a:srgbClr val="505050"/>
                </a:solidFill>
                <a:latin typeface="Arial" pitchFamily="34" charset="0"/>
                <a:cs typeface="Arial" pitchFamily="34" charset="0"/>
              </a:defRPr>
            </a:lvl3pPr>
            <a:lvl4pPr>
              <a:defRPr sz="1200">
                <a:solidFill>
                  <a:srgbClr val="505050"/>
                </a:solidFill>
                <a:latin typeface="Arial" pitchFamily="34" charset="0"/>
                <a:cs typeface="Arial" pitchFamily="34" charset="0"/>
              </a:defRPr>
            </a:lvl4pPr>
            <a:lvl5pPr>
              <a:defRPr sz="1200">
                <a:solidFill>
                  <a:srgbClr val="505050"/>
                </a:solidFill>
                <a:latin typeface="Arial" pitchFamily="34" charset="0"/>
                <a:cs typeface="Arial" pitchFamily="34" charset="0"/>
              </a:defRPr>
            </a:lvl5pPr>
          </a:lstStyle>
          <a:p>
            <a:pPr lvl="0"/>
            <a:r>
              <a:rPr lang="es-ES"/>
              <a:t>(</a:t>
            </a:r>
            <a:r>
              <a:rPr lang="es-ES" err="1"/>
              <a:t>arial</a:t>
            </a:r>
            <a:r>
              <a:rPr lang="es-ES"/>
              <a:t> 14, gris oscuro)</a:t>
            </a:r>
          </a:p>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lang="es-ES" err="1"/>
              <a:t>Xxxxxxxxx</a:t>
            </a:r>
            <a:r>
              <a:rPr lang="es-ES"/>
              <a:t> </a:t>
            </a:r>
            <a:r>
              <a:rPr lang="es-ES" err="1"/>
              <a:t>xxxxxxxx</a:t>
            </a:r>
            <a:r>
              <a:rPr lang="es-ES"/>
              <a:t> </a:t>
            </a:r>
            <a:r>
              <a:rPr lang="es-ES" err="1"/>
              <a:t>xxxxxxx</a:t>
            </a:r>
            <a:r>
              <a:rPr lang="es-ES"/>
              <a:t>.</a:t>
            </a:r>
          </a:p>
        </p:txBody>
      </p:sp>
      <p:pic>
        <p:nvPicPr>
          <p:cNvPr id="6" name="5 Imagen"/>
          <p:cNvPicPr>
            <a:picLocks noChangeAspect="1"/>
          </p:cNvPicPr>
          <p:nvPr userDrawn="1"/>
        </p:nvPicPr>
        <p:blipFill rotWithShape="1">
          <a:blip r:embed="rId2" cstate="print">
            <a:extLst>
              <a:ext uri="{28A0092B-C50C-407E-A947-70E740481C1C}">
                <a14:useLocalDpi xmlns:a14="http://schemas.microsoft.com/office/drawing/2010/main" val="0"/>
              </a:ext>
            </a:extLst>
          </a:blip>
          <a:srcRect l="13336" t="18939" r="12616" b="19389"/>
          <a:stretch/>
        </p:blipFill>
        <p:spPr>
          <a:xfrm>
            <a:off x="8976321" y="441011"/>
            <a:ext cx="2806135" cy="1168088"/>
          </a:xfrm>
          <a:prstGeom prst="rect">
            <a:avLst/>
          </a:prstGeom>
        </p:spPr>
      </p:pic>
      <p:sp>
        <p:nvSpPr>
          <p:cNvPr id="8" name="Shape 415"/>
          <p:cNvSpPr/>
          <p:nvPr userDrawn="1"/>
        </p:nvSpPr>
        <p:spPr>
          <a:xfrm>
            <a:off x="1" y="1"/>
            <a:ext cx="8784299" cy="1484783"/>
          </a:xfrm>
          <a:prstGeom prst="roundRect">
            <a:avLst>
              <a:gd name="adj" fmla="val 739"/>
            </a:avLst>
          </a:prstGeom>
          <a:gradFill>
            <a:gsLst>
              <a:gs pos="0">
                <a:srgbClr val="AAB900">
                  <a:alpha val="91791"/>
                </a:srgbClr>
              </a:gs>
              <a:gs pos="100000">
                <a:srgbClr val="4F7DB2">
                  <a:alpha val="91791"/>
                </a:srgbClr>
              </a:gs>
            </a:gsLst>
            <a:lin ang="10801612"/>
          </a:gradFill>
          <a:ln w="12700">
            <a:miter lim="400000"/>
          </a:ln>
        </p:spPr>
        <p:txBody>
          <a:bodyPr lIns="0" tIns="0" rIns="0" bIns="0" anchor="ctr"/>
          <a:lstStyle/>
          <a:p>
            <a:pPr lvl="0"/>
            <a:endParaRPr sz="1800"/>
          </a:p>
        </p:txBody>
      </p:sp>
      <p:sp>
        <p:nvSpPr>
          <p:cNvPr id="2" name="1 Título"/>
          <p:cNvSpPr>
            <a:spLocks noGrp="1"/>
          </p:cNvSpPr>
          <p:nvPr>
            <p:ph type="title" hasCustomPrompt="1"/>
          </p:nvPr>
        </p:nvSpPr>
        <p:spPr>
          <a:xfrm>
            <a:off x="407708" y="310391"/>
            <a:ext cx="7968885" cy="432000"/>
          </a:xfrm>
        </p:spPr>
        <p:txBody>
          <a:bodyPr anchor="t">
            <a:normAutofit/>
          </a:bodyPr>
          <a:lstStyle>
            <a:lvl1pPr algn="l">
              <a:defRPr sz="1800" b="1" cap="none">
                <a:solidFill>
                  <a:schemeClr val="bg1"/>
                </a:solidFill>
                <a:latin typeface="Arial" pitchFamily="34" charset="0"/>
                <a:cs typeface="Arial" pitchFamily="34" charset="0"/>
              </a:defRPr>
            </a:lvl1pPr>
          </a:lstStyle>
          <a:p>
            <a:r>
              <a:rPr lang="es-CL" dirty="0"/>
              <a:t>Arquitectura de micro servicios</a:t>
            </a:r>
            <a:endParaRPr lang="es-ES" dirty="0"/>
          </a:p>
        </p:txBody>
      </p:sp>
    </p:spTree>
    <p:extLst>
      <p:ext uri="{BB962C8B-B14F-4D97-AF65-F5344CB8AC3E}">
        <p14:creationId xmlns:p14="http://schemas.microsoft.com/office/powerpoint/2010/main" val="247335383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8_Encabezado de sección">
    <p:spTree>
      <p:nvGrpSpPr>
        <p:cNvPr id="1" name=""/>
        <p:cNvGrpSpPr/>
        <p:nvPr/>
      </p:nvGrpSpPr>
      <p:grpSpPr>
        <a:xfrm>
          <a:off x="0" y="0"/>
          <a:ext cx="0" cy="0"/>
          <a:chOff x="0" y="0"/>
          <a:chExt cx="0" cy="0"/>
        </a:xfrm>
      </p:grpSpPr>
      <p:sp>
        <p:nvSpPr>
          <p:cNvPr id="3" name="2 Marcador de texto"/>
          <p:cNvSpPr>
            <a:spLocks noGrp="1"/>
          </p:cNvSpPr>
          <p:nvPr>
            <p:ph type="body" idx="1" hasCustomPrompt="1"/>
          </p:nvPr>
        </p:nvSpPr>
        <p:spPr>
          <a:xfrm>
            <a:off x="527381" y="2277343"/>
            <a:ext cx="11040000" cy="432048"/>
          </a:xfrm>
        </p:spPr>
        <p:txBody>
          <a:bodyPr anchor="t">
            <a:normAutofit/>
          </a:bodyPr>
          <a:lstStyle>
            <a:lvl1pPr marL="0" indent="0">
              <a:buNone/>
              <a:defRPr sz="1600" baseline="0">
                <a:solidFill>
                  <a:srgbClr val="9AAE04"/>
                </a:solidFill>
                <a:latin typeface="Arial" pitchFamily="34" charset="0"/>
                <a:cs typeface="Arial"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Subtítulo (</a:t>
            </a:r>
            <a:r>
              <a:rPr lang="es-ES" err="1"/>
              <a:t>arial</a:t>
            </a:r>
            <a:r>
              <a:rPr lang="es-ES"/>
              <a:t> 16, minúscula, verde)</a:t>
            </a:r>
          </a:p>
        </p:txBody>
      </p:sp>
      <p:sp>
        <p:nvSpPr>
          <p:cNvPr id="14" name="13 Marcador de contenido"/>
          <p:cNvSpPr>
            <a:spLocks noGrp="1"/>
          </p:cNvSpPr>
          <p:nvPr>
            <p:ph sz="quarter" idx="11" hasCustomPrompt="1"/>
          </p:nvPr>
        </p:nvSpPr>
        <p:spPr>
          <a:xfrm>
            <a:off x="527381" y="2925416"/>
            <a:ext cx="11041227" cy="2951857"/>
          </a:xfrm>
        </p:spPr>
        <p:txBody>
          <a:bodyPr>
            <a:normAutofit/>
          </a:bodyPr>
          <a:lstStyle>
            <a:lvl1pPr marL="0" marR="0" indent="0" algn="l" defTabSz="914400" rtl="0" eaLnBrk="1" fontAlgn="auto" latinLnBrk="0" hangingPunct="1">
              <a:lnSpc>
                <a:spcPct val="100000"/>
              </a:lnSpc>
              <a:spcBef>
                <a:spcPct val="20000"/>
              </a:spcBef>
              <a:spcAft>
                <a:spcPts val="0"/>
              </a:spcAft>
              <a:buClrTx/>
              <a:buSzTx/>
              <a:buFont typeface="Arial" pitchFamily="34" charset="0"/>
              <a:buNone/>
              <a:tabLst/>
              <a:defRPr sz="1400">
                <a:solidFill>
                  <a:srgbClr val="505050"/>
                </a:solidFill>
                <a:latin typeface="Arial" pitchFamily="34" charset="0"/>
                <a:cs typeface="Arial" pitchFamily="34" charset="0"/>
              </a:defRPr>
            </a:lvl1pPr>
            <a:lvl2pPr>
              <a:defRPr sz="1200">
                <a:solidFill>
                  <a:srgbClr val="505050"/>
                </a:solidFill>
                <a:latin typeface="Arial" pitchFamily="34" charset="0"/>
                <a:cs typeface="Arial" pitchFamily="34" charset="0"/>
              </a:defRPr>
            </a:lvl2pPr>
            <a:lvl3pPr>
              <a:defRPr sz="1200">
                <a:solidFill>
                  <a:srgbClr val="505050"/>
                </a:solidFill>
                <a:latin typeface="Arial" pitchFamily="34" charset="0"/>
                <a:cs typeface="Arial" pitchFamily="34" charset="0"/>
              </a:defRPr>
            </a:lvl3pPr>
            <a:lvl4pPr>
              <a:defRPr sz="1200">
                <a:solidFill>
                  <a:srgbClr val="505050"/>
                </a:solidFill>
                <a:latin typeface="Arial" pitchFamily="34" charset="0"/>
                <a:cs typeface="Arial" pitchFamily="34" charset="0"/>
              </a:defRPr>
            </a:lvl4pPr>
            <a:lvl5pPr>
              <a:defRPr sz="1200">
                <a:solidFill>
                  <a:srgbClr val="505050"/>
                </a:solidFill>
                <a:latin typeface="Arial" pitchFamily="34" charset="0"/>
                <a:cs typeface="Arial" pitchFamily="34" charset="0"/>
              </a:defRPr>
            </a:lvl5pPr>
          </a:lstStyle>
          <a:p>
            <a:pPr lvl="0"/>
            <a:r>
              <a:rPr lang="es-ES"/>
              <a:t>(</a:t>
            </a:r>
            <a:r>
              <a:rPr lang="es-ES" err="1"/>
              <a:t>arial</a:t>
            </a:r>
            <a:r>
              <a:rPr lang="es-ES"/>
              <a:t> 14, gris oscuro)</a:t>
            </a:r>
          </a:p>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lang="es-ES" err="1"/>
              <a:t>Xxxxxxxxx</a:t>
            </a:r>
            <a:r>
              <a:rPr lang="es-ES"/>
              <a:t> </a:t>
            </a:r>
            <a:r>
              <a:rPr lang="es-ES" err="1"/>
              <a:t>xxxxxxxx</a:t>
            </a:r>
            <a:r>
              <a:rPr lang="es-ES"/>
              <a:t> </a:t>
            </a:r>
            <a:r>
              <a:rPr lang="es-ES" err="1"/>
              <a:t>xxxxxxx</a:t>
            </a:r>
            <a:r>
              <a:rPr lang="es-ES"/>
              <a:t>.</a:t>
            </a:r>
          </a:p>
        </p:txBody>
      </p:sp>
      <p:pic>
        <p:nvPicPr>
          <p:cNvPr id="6" name="5 Imagen"/>
          <p:cNvPicPr>
            <a:picLocks noChangeAspect="1"/>
          </p:cNvPicPr>
          <p:nvPr userDrawn="1"/>
        </p:nvPicPr>
        <p:blipFill rotWithShape="1">
          <a:blip r:embed="rId2" cstate="print">
            <a:extLst>
              <a:ext uri="{28A0092B-C50C-407E-A947-70E740481C1C}">
                <a14:useLocalDpi xmlns:a14="http://schemas.microsoft.com/office/drawing/2010/main" val="0"/>
              </a:ext>
            </a:extLst>
          </a:blip>
          <a:srcRect l="13336" t="18939" r="12616" b="19389"/>
          <a:stretch/>
        </p:blipFill>
        <p:spPr>
          <a:xfrm>
            <a:off x="8976321" y="441011"/>
            <a:ext cx="2806135" cy="1168088"/>
          </a:xfrm>
          <a:prstGeom prst="rect">
            <a:avLst/>
          </a:prstGeom>
        </p:spPr>
      </p:pic>
      <p:sp>
        <p:nvSpPr>
          <p:cNvPr id="8" name="Shape 415"/>
          <p:cNvSpPr/>
          <p:nvPr userDrawn="1"/>
        </p:nvSpPr>
        <p:spPr>
          <a:xfrm>
            <a:off x="1" y="1"/>
            <a:ext cx="8784299" cy="1484783"/>
          </a:xfrm>
          <a:prstGeom prst="roundRect">
            <a:avLst>
              <a:gd name="adj" fmla="val 739"/>
            </a:avLst>
          </a:prstGeom>
          <a:gradFill>
            <a:gsLst>
              <a:gs pos="0">
                <a:srgbClr val="AAB900">
                  <a:alpha val="91791"/>
                </a:srgbClr>
              </a:gs>
              <a:gs pos="100000">
                <a:srgbClr val="4F7DB2">
                  <a:alpha val="91791"/>
                </a:srgbClr>
              </a:gs>
            </a:gsLst>
            <a:lin ang="10801612"/>
          </a:gradFill>
          <a:ln w="12700">
            <a:miter lim="400000"/>
          </a:ln>
        </p:spPr>
        <p:txBody>
          <a:bodyPr lIns="0" tIns="0" rIns="0" bIns="0" anchor="ctr"/>
          <a:lstStyle/>
          <a:p>
            <a:pPr lvl="0"/>
            <a:endParaRPr sz="1800"/>
          </a:p>
        </p:txBody>
      </p:sp>
      <p:sp>
        <p:nvSpPr>
          <p:cNvPr id="2" name="1 Título"/>
          <p:cNvSpPr>
            <a:spLocks noGrp="1"/>
          </p:cNvSpPr>
          <p:nvPr>
            <p:ph type="title" hasCustomPrompt="1"/>
          </p:nvPr>
        </p:nvSpPr>
        <p:spPr>
          <a:xfrm>
            <a:off x="407708" y="310391"/>
            <a:ext cx="7968885" cy="432000"/>
          </a:xfrm>
        </p:spPr>
        <p:txBody>
          <a:bodyPr anchor="t">
            <a:normAutofit/>
          </a:bodyPr>
          <a:lstStyle>
            <a:lvl1pPr algn="l">
              <a:defRPr sz="1800" b="1" cap="none">
                <a:solidFill>
                  <a:schemeClr val="bg1"/>
                </a:solidFill>
                <a:latin typeface="Arial" pitchFamily="34" charset="0"/>
                <a:cs typeface="Arial" pitchFamily="34" charset="0"/>
              </a:defRPr>
            </a:lvl1pPr>
          </a:lstStyle>
          <a:p>
            <a:r>
              <a:rPr lang="es-CL" dirty="0"/>
              <a:t>Arquitectura de micro servicios</a:t>
            </a:r>
            <a:endParaRPr lang="es-ES" dirty="0"/>
          </a:p>
        </p:txBody>
      </p:sp>
    </p:spTree>
    <p:extLst>
      <p:ext uri="{BB962C8B-B14F-4D97-AF65-F5344CB8AC3E}">
        <p14:creationId xmlns:p14="http://schemas.microsoft.com/office/powerpoint/2010/main" val="86719629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9_Encabezado de sección">
    <p:spTree>
      <p:nvGrpSpPr>
        <p:cNvPr id="1" name=""/>
        <p:cNvGrpSpPr/>
        <p:nvPr/>
      </p:nvGrpSpPr>
      <p:grpSpPr>
        <a:xfrm>
          <a:off x="0" y="0"/>
          <a:ext cx="0" cy="0"/>
          <a:chOff x="0" y="0"/>
          <a:chExt cx="0" cy="0"/>
        </a:xfrm>
      </p:grpSpPr>
      <p:sp>
        <p:nvSpPr>
          <p:cNvPr id="3" name="2 Marcador de texto"/>
          <p:cNvSpPr>
            <a:spLocks noGrp="1"/>
          </p:cNvSpPr>
          <p:nvPr>
            <p:ph type="body" idx="1" hasCustomPrompt="1"/>
          </p:nvPr>
        </p:nvSpPr>
        <p:spPr>
          <a:xfrm>
            <a:off x="527381" y="2277343"/>
            <a:ext cx="11040000" cy="432048"/>
          </a:xfrm>
        </p:spPr>
        <p:txBody>
          <a:bodyPr anchor="t">
            <a:normAutofit/>
          </a:bodyPr>
          <a:lstStyle>
            <a:lvl1pPr marL="0" indent="0">
              <a:buNone/>
              <a:defRPr sz="1600" baseline="0">
                <a:solidFill>
                  <a:srgbClr val="9AAE04"/>
                </a:solidFill>
                <a:latin typeface="Arial" pitchFamily="34" charset="0"/>
                <a:cs typeface="Arial"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Subtítulo (</a:t>
            </a:r>
            <a:r>
              <a:rPr lang="es-ES" err="1"/>
              <a:t>arial</a:t>
            </a:r>
            <a:r>
              <a:rPr lang="es-ES"/>
              <a:t> 16, minúscula, verde)</a:t>
            </a:r>
          </a:p>
        </p:txBody>
      </p:sp>
      <p:sp>
        <p:nvSpPr>
          <p:cNvPr id="14" name="13 Marcador de contenido"/>
          <p:cNvSpPr>
            <a:spLocks noGrp="1"/>
          </p:cNvSpPr>
          <p:nvPr>
            <p:ph sz="quarter" idx="11" hasCustomPrompt="1"/>
          </p:nvPr>
        </p:nvSpPr>
        <p:spPr>
          <a:xfrm>
            <a:off x="527381" y="2925416"/>
            <a:ext cx="11041227" cy="2951857"/>
          </a:xfrm>
        </p:spPr>
        <p:txBody>
          <a:bodyPr>
            <a:normAutofit/>
          </a:bodyPr>
          <a:lstStyle>
            <a:lvl1pPr marL="0" marR="0" indent="0" algn="l" defTabSz="914400" rtl="0" eaLnBrk="1" fontAlgn="auto" latinLnBrk="0" hangingPunct="1">
              <a:lnSpc>
                <a:spcPct val="100000"/>
              </a:lnSpc>
              <a:spcBef>
                <a:spcPct val="20000"/>
              </a:spcBef>
              <a:spcAft>
                <a:spcPts val="0"/>
              </a:spcAft>
              <a:buClrTx/>
              <a:buSzTx/>
              <a:buFont typeface="Arial" pitchFamily="34" charset="0"/>
              <a:buNone/>
              <a:tabLst/>
              <a:defRPr sz="1400">
                <a:solidFill>
                  <a:srgbClr val="505050"/>
                </a:solidFill>
                <a:latin typeface="Arial" pitchFamily="34" charset="0"/>
                <a:cs typeface="Arial" pitchFamily="34" charset="0"/>
              </a:defRPr>
            </a:lvl1pPr>
            <a:lvl2pPr>
              <a:defRPr sz="1200">
                <a:solidFill>
                  <a:srgbClr val="505050"/>
                </a:solidFill>
                <a:latin typeface="Arial" pitchFamily="34" charset="0"/>
                <a:cs typeface="Arial" pitchFamily="34" charset="0"/>
              </a:defRPr>
            </a:lvl2pPr>
            <a:lvl3pPr>
              <a:defRPr sz="1200">
                <a:solidFill>
                  <a:srgbClr val="505050"/>
                </a:solidFill>
                <a:latin typeface="Arial" pitchFamily="34" charset="0"/>
                <a:cs typeface="Arial" pitchFamily="34" charset="0"/>
              </a:defRPr>
            </a:lvl3pPr>
            <a:lvl4pPr>
              <a:defRPr sz="1200">
                <a:solidFill>
                  <a:srgbClr val="505050"/>
                </a:solidFill>
                <a:latin typeface="Arial" pitchFamily="34" charset="0"/>
                <a:cs typeface="Arial" pitchFamily="34" charset="0"/>
              </a:defRPr>
            </a:lvl4pPr>
            <a:lvl5pPr>
              <a:defRPr sz="1200">
                <a:solidFill>
                  <a:srgbClr val="505050"/>
                </a:solidFill>
                <a:latin typeface="Arial" pitchFamily="34" charset="0"/>
                <a:cs typeface="Arial" pitchFamily="34" charset="0"/>
              </a:defRPr>
            </a:lvl5pPr>
          </a:lstStyle>
          <a:p>
            <a:pPr lvl="0"/>
            <a:r>
              <a:rPr lang="es-ES"/>
              <a:t>(</a:t>
            </a:r>
            <a:r>
              <a:rPr lang="es-ES" err="1"/>
              <a:t>arial</a:t>
            </a:r>
            <a:r>
              <a:rPr lang="es-ES"/>
              <a:t> 14, gris oscuro)</a:t>
            </a:r>
          </a:p>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lang="es-ES" err="1"/>
              <a:t>Xxxxxxxxx</a:t>
            </a:r>
            <a:r>
              <a:rPr lang="es-ES"/>
              <a:t> </a:t>
            </a:r>
            <a:r>
              <a:rPr lang="es-ES" err="1"/>
              <a:t>xxxxxxxx</a:t>
            </a:r>
            <a:r>
              <a:rPr lang="es-ES"/>
              <a:t> </a:t>
            </a:r>
            <a:r>
              <a:rPr lang="es-ES" err="1"/>
              <a:t>xxxxxxx</a:t>
            </a:r>
            <a:r>
              <a:rPr lang="es-ES"/>
              <a:t>.</a:t>
            </a:r>
          </a:p>
        </p:txBody>
      </p:sp>
      <p:pic>
        <p:nvPicPr>
          <p:cNvPr id="6" name="5 Imagen"/>
          <p:cNvPicPr>
            <a:picLocks noChangeAspect="1"/>
          </p:cNvPicPr>
          <p:nvPr userDrawn="1"/>
        </p:nvPicPr>
        <p:blipFill rotWithShape="1">
          <a:blip r:embed="rId2" cstate="print">
            <a:extLst>
              <a:ext uri="{28A0092B-C50C-407E-A947-70E740481C1C}">
                <a14:useLocalDpi xmlns:a14="http://schemas.microsoft.com/office/drawing/2010/main" val="0"/>
              </a:ext>
            </a:extLst>
          </a:blip>
          <a:srcRect l="13336" t="18939" r="12616" b="19389"/>
          <a:stretch/>
        </p:blipFill>
        <p:spPr>
          <a:xfrm>
            <a:off x="8976321" y="441011"/>
            <a:ext cx="2806135" cy="1168088"/>
          </a:xfrm>
          <a:prstGeom prst="rect">
            <a:avLst/>
          </a:prstGeom>
        </p:spPr>
      </p:pic>
      <p:sp>
        <p:nvSpPr>
          <p:cNvPr id="8" name="Shape 415"/>
          <p:cNvSpPr/>
          <p:nvPr userDrawn="1"/>
        </p:nvSpPr>
        <p:spPr>
          <a:xfrm>
            <a:off x="1" y="1"/>
            <a:ext cx="8784299" cy="1484783"/>
          </a:xfrm>
          <a:prstGeom prst="roundRect">
            <a:avLst>
              <a:gd name="adj" fmla="val 739"/>
            </a:avLst>
          </a:prstGeom>
          <a:gradFill>
            <a:gsLst>
              <a:gs pos="0">
                <a:srgbClr val="AAB900">
                  <a:alpha val="91791"/>
                </a:srgbClr>
              </a:gs>
              <a:gs pos="100000">
                <a:srgbClr val="4F7DB2">
                  <a:alpha val="91791"/>
                </a:srgbClr>
              </a:gs>
            </a:gsLst>
            <a:lin ang="10801612"/>
          </a:gradFill>
          <a:ln w="12700">
            <a:miter lim="400000"/>
          </a:ln>
        </p:spPr>
        <p:txBody>
          <a:bodyPr lIns="0" tIns="0" rIns="0" bIns="0" anchor="ctr"/>
          <a:lstStyle/>
          <a:p>
            <a:pPr lvl="0"/>
            <a:endParaRPr sz="1800"/>
          </a:p>
        </p:txBody>
      </p:sp>
      <p:sp>
        <p:nvSpPr>
          <p:cNvPr id="2" name="1 Título"/>
          <p:cNvSpPr>
            <a:spLocks noGrp="1"/>
          </p:cNvSpPr>
          <p:nvPr>
            <p:ph type="title" hasCustomPrompt="1"/>
          </p:nvPr>
        </p:nvSpPr>
        <p:spPr>
          <a:xfrm>
            <a:off x="407708" y="310391"/>
            <a:ext cx="7968885" cy="432000"/>
          </a:xfrm>
        </p:spPr>
        <p:txBody>
          <a:bodyPr anchor="t">
            <a:normAutofit/>
          </a:bodyPr>
          <a:lstStyle>
            <a:lvl1pPr algn="l">
              <a:defRPr sz="1800" b="1" cap="none">
                <a:solidFill>
                  <a:schemeClr val="bg1"/>
                </a:solidFill>
                <a:latin typeface="Arial" pitchFamily="34" charset="0"/>
                <a:cs typeface="Arial" pitchFamily="34" charset="0"/>
              </a:defRPr>
            </a:lvl1pPr>
          </a:lstStyle>
          <a:p>
            <a:r>
              <a:rPr lang="es-CL" dirty="0"/>
              <a:t>Arquitectura de micro servicios</a:t>
            </a:r>
            <a:endParaRPr lang="es-ES" dirty="0"/>
          </a:p>
        </p:txBody>
      </p:sp>
    </p:spTree>
    <p:extLst>
      <p:ext uri="{BB962C8B-B14F-4D97-AF65-F5344CB8AC3E}">
        <p14:creationId xmlns:p14="http://schemas.microsoft.com/office/powerpoint/2010/main" val="87159619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0_Encabezado de sección">
    <p:spTree>
      <p:nvGrpSpPr>
        <p:cNvPr id="1" name=""/>
        <p:cNvGrpSpPr/>
        <p:nvPr/>
      </p:nvGrpSpPr>
      <p:grpSpPr>
        <a:xfrm>
          <a:off x="0" y="0"/>
          <a:ext cx="0" cy="0"/>
          <a:chOff x="0" y="0"/>
          <a:chExt cx="0" cy="0"/>
        </a:xfrm>
      </p:grpSpPr>
      <p:sp>
        <p:nvSpPr>
          <p:cNvPr id="3" name="2 Marcador de texto"/>
          <p:cNvSpPr>
            <a:spLocks noGrp="1"/>
          </p:cNvSpPr>
          <p:nvPr>
            <p:ph type="body" idx="1" hasCustomPrompt="1"/>
          </p:nvPr>
        </p:nvSpPr>
        <p:spPr>
          <a:xfrm>
            <a:off x="527381" y="2277343"/>
            <a:ext cx="11040000" cy="432048"/>
          </a:xfrm>
        </p:spPr>
        <p:txBody>
          <a:bodyPr anchor="t">
            <a:normAutofit/>
          </a:bodyPr>
          <a:lstStyle>
            <a:lvl1pPr marL="0" indent="0">
              <a:buNone/>
              <a:defRPr sz="1600" baseline="0">
                <a:solidFill>
                  <a:srgbClr val="9AAE04"/>
                </a:solidFill>
                <a:latin typeface="Arial" pitchFamily="34" charset="0"/>
                <a:cs typeface="Arial"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Subtítulo (</a:t>
            </a:r>
            <a:r>
              <a:rPr lang="es-ES" err="1"/>
              <a:t>arial</a:t>
            </a:r>
            <a:r>
              <a:rPr lang="es-ES"/>
              <a:t> 16, minúscula, verde)</a:t>
            </a:r>
          </a:p>
        </p:txBody>
      </p:sp>
      <p:sp>
        <p:nvSpPr>
          <p:cNvPr id="14" name="13 Marcador de contenido"/>
          <p:cNvSpPr>
            <a:spLocks noGrp="1"/>
          </p:cNvSpPr>
          <p:nvPr>
            <p:ph sz="quarter" idx="11" hasCustomPrompt="1"/>
          </p:nvPr>
        </p:nvSpPr>
        <p:spPr>
          <a:xfrm>
            <a:off x="527381" y="2925416"/>
            <a:ext cx="11041227" cy="2951857"/>
          </a:xfrm>
        </p:spPr>
        <p:txBody>
          <a:bodyPr>
            <a:normAutofit/>
          </a:bodyPr>
          <a:lstStyle>
            <a:lvl1pPr marL="0" marR="0" indent="0" algn="l" defTabSz="914400" rtl="0" eaLnBrk="1" fontAlgn="auto" latinLnBrk="0" hangingPunct="1">
              <a:lnSpc>
                <a:spcPct val="100000"/>
              </a:lnSpc>
              <a:spcBef>
                <a:spcPct val="20000"/>
              </a:spcBef>
              <a:spcAft>
                <a:spcPts val="0"/>
              </a:spcAft>
              <a:buClrTx/>
              <a:buSzTx/>
              <a:buFont typeface="Arial" pitchFamily="34" charset="0"/>
              <a:buNone/>
              <a:tabLst/>
              <a:defRPr sz="1400">
                <a:solidFill>
                  <a:srgbClr val="505050"/>
                </a:solidFill>
                <a:latin typeface="Arial" pitchFamily="34" charset="0"/>
                <a:cs typeface="Arial" pitchFamily="34" charset="0"/>
              </a:defRPr>
            </a:lvl1pPr>
            <a:lvl2pPr>
              <a:defRPr sz="1200">
                <a:solidFill>
                  <a:srgbClr val="505050"/>
                </a:solidFill>
                <a:latin typeface="Arial" pitchFamily="34" charset="0"/>
                <a:cs typeface="Arial" pitchFamily="34" charset="0"/>
              </a:defRPr>
            </a:lvl2pPr>
            <a:lvl3pPr>
              <a:defRPr sz="1200">
                <a:solidFill>
                  <a:srgbClr val="505050"/>
                </a:solidFill>
                <a:latin typeface="Arial" pitchFamily="34" charset="0"/>
                <a:cs typeface="Arial" pitchFamily="34" charset="0"/>
              </a:defRPr>
            </a:lvl3pPr>
            <a:lvl4pPr>
              <a:defRPr sz="1200">
                <a:solidFill>
                  <a:srgbClr val="505050"/>
                </a:solidFill>
                <a:latin typeface="Arial" pitchFamily="34" charset="0"/>
                <a:cs typeface="Arial" pitchFamily="34" charset="0"/>
              </a:defRPr>
            </a:lvl4pPr>
            <a:lvl5pPr>
              <a:defRPr sz="1200">
                <a:solidFill>
                  <a:srgbClr val="505050"/>
                </a:solidFill>
                <a:latin typeface="Arial" pitchFamily="34" charset="0"/>
                <a:cs typeface="Arial" pitchFamily="34" charset="0"/>
              </a:defRPr>
            </a:lvl5pPr>
          </a:lstStyle>
          <a:p>
            <a:pPr lvl="0"/>
            <a:r>
              <a:rPr lang="es-ES"/>
              <a:t>(</a:t>
            </a:r>
            <a:r>
              <a:rPr lang="es-ES" err="1"/>
              <a:t>arial</a:t>
            </a:r>
            <a:r>
              <a:rPr lang="es-ES"/>
              <a:t> 14, gris oscuro)</a:t>
            </a:r>
          </a:p>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lang="es-ES" err="1"/>
              <a:t>Xxxxxxxxx</a:t>
            </a:r>
            <a:r>
              <a:rPr lang="es-ES"/>
              <a:t> </a:t>
            </a:r>
            <a:r>
              <a:rPr lang="es-ES" err="1"/>
              <a:t>xxxxxxxx</a:t>
            </a:r>
            <a:r>
              <a:rPr lang="es-ES"/>
              <a:t> </a:t>
            </a:r>
            <a:r>
              <a:rPr lang="es-ES" err="1"/>
              <a:t>xxxxxxx</a:t>
            </a:r>
            <a:r>
              <a:rPr lang="es-ES"/>
              <a:t>.</a:t>
            </a:r>
          </a:p>
        </p:txBody>
      </p:sp>
      <p:pic>
        <p:nvPicPr>
          <p:cNvPr id="6" name="5 Imagen"/>
          <p:cNvPicPr>
            <a:picLocks noChangeAspect="1"/>
          </p:cNvPicPr>
          <p:nvPr userDrawn="1"/>
        </p:nvPicPr>
        <p:blipFill rotWithShape="1">
          <a:blip r:embed="rId2" cstate="print">
            <a:extLst>
              <a:ext uri="{28A0092B-C50C-407E-A947-70E740481C1C}">
                <a14:useLocalDpi xmlns:a14="http://schemas.microsoft.com/office/drawing/2010/main" val="0"/>
              </a:ext>
            </a:extLst>
          </a:blip>
          <a:srcRect l="13336" t="18939" r="12616" b="19389"/>
          <a:stretch/>
        </p:blipFill>
        <p:spPr>
          <a:xfrm>
            <a:off x="8976321" y="441011"/>
            <a:ext cx="2806135" cy="1168088"/>
          </a:xfrm>
          <a:prstGeom prst="rect">
            <a:avLst/>
          </a:prstGeom>
        </p:spPr>
      </p:pic>
      <p:sp>
        <p:nvSpPr>
          <p:cNvPr id="8" name="Shape 415"/>
          <p:cNvSpPr/>
          <p:nvPr userDrawn="1"/>
        </p:nvSpPr>
        <p:spPr>
          <a:xfrm>
            <a:off x="1" y="1"/>
            <a:ext cx="8784299" cy="1484783"/>
          </a:xfrm>
          <a:prstGeom prst="roundRect">
            <a:avLst>
              <a:gd name="adj" fmla="val 739"/>
            </a:avLst>
          </a:prstGeom>
          <a:gradFill>
            <a:gsLst>
              <a:gs pos="0">
                <a:srgbClr val="AAB900">
                  <a:alpha val="91791"/>
                </a:srgbClr>
              </a:gs>
              <a:gs pos="100000">
                <a:srgbClr val="4F7DB2">
                  <a:alpha val="91791"/>
                </a:srgbClr>
              </a:gs>
            </a:gsLst>
            <a:lin ang="10801612"/>
          </a:gradFill>
          <a:ln w="12700">
            <a:miter lim="400000"/>
          </a:ln>
        </p:spPr>
        <p:txBody>
          <a:bodyPr lIns="0" tIns="0" rIns="0" bIns="0" anchor="ctr"/>
          <a:lstStyle/>
          <a:p>
            <a:pPr lvl="0"/>
            <a:endParaRPr sz="1800"/>
          </a:p>
        </p:txBody>
      </p:sp>
      <p:sp>
        <p:nvSpPr>
          <p:cNvPr id="2" name="1 Título"/>
          <p:cNvSpPr>
            <a:spLocks noGrp="1"/>
          </p:cNvSpPr>
          <p:nvPr>
            <p:ph type="title" hasCustomPrompt="1"/>
          </p:nvPr>
        </p:nvSpPr>
        <p:spPr>
          <a:xfrm>
            <a:off x="407708" y="310391"/>
            <a:ext cx="7968885" cy="432000"/>
          </a:xfrm>
        </p:spPr>
        <p:txBody>
          <a:bodyPr anchor="t">
            <a:normAutofit/>
          </a:bodyPr>
          <a:lstStyle>
            <a:lvl1pPr algn="l">
              <a:defRPr sz="1800" b="1" cap="none">
                <a:solidFill>
                  <a:schemeClr val="bg1"/>
                </a:solidFill>
                <a:latin typeface="Arial" pitchFamily="34" charset="0"/>
                <a:cs typeface="Arial" pitchFamily="34" charset="0"/>
              </a:defRPr>
            </a:lvl1pPr>
          </a:lstStyle>
          <a:p>
            <a:r>
              <a:rPr lang="es-CL" dirty="0"/>
              <a:t>Arquitectura de micro servicios</a:t>
            </a:r>
            <a:endParaRPr lang="es-ES" dirty="0"/>
          </a:p>
        </p:txBody>
      </p:sp>
    </p:spTree>
    <p:extLst>
      <p:ext uri="{BB962C8B-B14F-4D97-AF65-F5344CB8AC3E}">
        <p14:creationId xmlns:p14="http://schemas.microsoft.com/office/powerpoint/2010/main" val="346017509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1_Encabezado de sección">
    <p:spTree>
      <p:nvGrpSpPr>
        <p:cNvPr id="1" name=""/>
        <p:cNvGrpSpPr/>
        <p:nvPr/>
      </p:nvGrpSpPr>
      <p:grpSpPr>
        <a:xfrm>
          <a:off x="0" y="0"/>
          <a:ext cx="0" cy="0"/>
          <a:chOff x="0" y="0"/>
          <a:chExt cx="0" cy="0"/>
        </a:xfrm>
      </p:grpSpPr>
      <p:sp>
        <p:nvSpPr>
          <p:cNvPr id="3" name="2 Marcador de texto"/>
          <p:cNvSpPr>
            <a:spLocks noGrp="1"/>
          </p:cNvSpPr>
          <p:nvPr>
            <p:ph type="body" idx="1" hasCustomPrompt="1"/>
          </p:nvPr>
        </p:nvSpPr>
        <p:spPr>
          <a:xfrm>
            <a:off x="527381" y="2277343"/>
            <a:ext cx="11040000" cy="432048"/>
          </a:xfrm>
        </p:spPr>
        <p:txBody>
          <a:bodyPr anchor="t">
            <a:normAutofit/>
          </a:bodyPr>
          <a:lstStyle>
            <a:lvl1pPr marL="0" indent="0">
              <a:buNone/>
              <a:defRPr sz="1600" baseline="0">
                <a:solidFill>
                  <a:srgbClr val="9AAE04"/>
                </a:solidFill>
                <a:latin typeface="Arial" pitchFamily="34" charset="0"/>
                <a:cs typeface="Arial"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Subtítulo (</a:t>
            </a:r>
            <a:r>
              <a:rPr lang="es-ES" err="1"/>
              <a:t>arial</a:t>
            </a:r>
            <a:r>
              <a:rPr lang="es-ES"/>
              <a:t> 16, minúscula, verde)</a:t>
            </a:r>
          </a:p>
        </p:txBody>
      </p:sp>
      <p:sp>
        <p:nvSpPr>
          <p:cNvPr id="14" name="13 Marcador de contenido"/>
          <p:cNvSpPr>
            <a:spLocks noGrp="1"/>
          </p:cNvSpPr>
          <p:nvPr>
            <p:ph sz="quarter" idx="11" hasCustomPrompt="1"/>
          </p:nvPr>
        </p:nvSpPr>
        <p:spPr>
          <a:xfrm>
            <a:off x="527381" y="2925416"/>
            <a:ext cx="11041227" cy="2951857"/>
          </a:xfrm>
        </p:spPr>
        <p:txBody>
          <a:bodyPr>
            <a:normAutofit/>
          </a:bodyPr>
          <a:lstStyle>
            <a:lvl1pPr marL="0" marR="0" indent="0" algn="l" defTabSz="914400" rtl="0" eaLnBrk="1" fontAlgn="auto" latinLnBrk="0" hangingPunct="1">
              <a:lnSpc>
                <a:spcPct val="100000"/>
              </a:lnSpc>
              <a:spcBef>
                <a:spcPct val="20000"/>
              </a:spcBef>
              <a:spcAft>
                <a:spcPts val="0"/>
              </a:spcAft>
              <a:buClrTx/>
              <a:buSzTx/>
              <a:buFont typeface="Arial" pitchFamily="34" charset="0"/>
              <a:buNone/>
              <a:tabLst/>
              <a:defRPr sz="1400">
                <a:solidFill>
                  <a:srgbClr val="505050"/>
                </a:solidFill>
                <a:latin typeface="Arial" pitchFamily="34" charset="0"/>
                <a:cs typeface="Arial" pitchFamily="34" charset="0"/>
              </a:defRPr>
            </a:lvl1pPr>
            <a:lvl2pPr>
              <a:defRPr sz="1200">
                <a:solidFill>
                  <a:srgbClr val="505050"/>
                </a:solidFill>
                <a:latin typeface="Arial" pitchFamily="34" charset="0"/>
                <a:cs typeface="Arial" pitchFamily="34" charset="0"/>
              </a:defRPr>
            </a:lvl2pPr>
            <a:lvl3pPr>
              <a:defRPr sz="1200">
                <a:solidFill>
                  <a:srgbClr val="505050"/>
                </a:solidFill>
                <a:latin typeface="Arial" pitchFamily="34" charset="0"/>
                <a:cs typeface="Arial" pitchFamily="34" charset="0"/>
              </a:defRPr>
            </a:lvl3pPr>
            <a:lvl4pPr>
              <a:defRPr sz="1200">
                <a:solidFill>
                  <a:srgbClr val="505050"/>
                </a:solidFill>
                <a:latin typeface="Arial" pitchFamily="34" charset="0"/>
                <a:cs typeface="Arial" pitchFamily="34" charset="0"/>
              </a:defRPr>
            </a:lvl4pPr>
            <a:lvl5pPr>
              <a:defRPr sz="1200">
                <a:solidFill>
                  <a:srgbClr val="505050"/>
                </a:solidFill>
                <a:latin typeface="Arial" pitchFamily="34" charset="0"/>
                <a:cs typeface="Arial" pitchFamily="34" charset="0"/>
              </a:defRPr>
            </a:lvl5pPr>
          </a:lstStyle>
          <a:p>
            <a:pPr lvl="0"/>
            <a:r>
              <a:rPr lang="es-ES"/>
              <a:t>(</a:t>
            </a:r>
            <a:r>
              <a:rPr lang="es-ES" err="1"/>
              <a:t>arial</a:t>
            </a:r>
            <a:r>
              <a:rPr lang="es-ES"/>
              <a:t> 14, gris oscuro)</a:t>
            </a:r>
          </a:p>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lang="es-ES" err="1"/>
              <a:t>Xxxxxxxxx</a:t>
            </a:r>
            <a:r>
              <a:rPr lang="es-ES"/>
              <a:t> </a:t>
            </a:r>
            <a:r>
              <a:rPr lang="es-ES" err="1"/>
              <a:t>xxxxxxxx</a:t>
            </a:r>
            <a:r>
              <a:rPr lang="es-ES"/>
              <a:t> </a:t>
            </a:r>
            <a:r>
              <a:rPr lang="es-ES" err="1"/>
              <a:t>xxxxxxx</a:t>
            </a:r>
            <a:r>
              <a:rPr lang="es-ES"/>
              <a:t>.</a:t>
            </a:r>
          </a:p>
        </p:txBody>
      </p:sp>
      <p:pic>
        <p:nvPicPr>
          <p:cNvPr id="6" name="5 Imagen"/>
          <p:cNvPicPr>
            <a:picLocks noChangeAspect="1"/>
          </p:cNvPicPr>
          <p:nvPr userDrawn="1"/>
        </p:nvPicPr>
        <p:blipFill rotWithShape="1">
          <a:blip r:embed="rId2" cstate="print">
            <a:extLst>
              <a:ext uri="{28A0092B-C50C-407E-A947-70E740481C1C}">
                <a14:useLocalDpi xmlns:a14="http://schemas.microsoft.com/office/drawing/2010/main" val="0"/>
              </a:ext>
            </a:extLst>
          </a:blip>
          <a:srcRect l="13336" t="18939" r="12616" b="19389"/>
          <a:stretch/>
        </p:blipFill>
        <p:spPr>
          <a:xfrm>
            <a:off x="8976321" y="441011"/>
            <a:ext cx="2806135" cy="1168088"/>
          </a:xfrm>
          <a:prstGeom prst="rect">
            <a:avLst/>
          </a:prstGeom>
        </p:spPr>
      </p:pic>
      <p:sp>
        <p:nvSpPr>
          <p:cNvPr id="8" name="Shape 415"/>
          <p:cNvSpPr/>
          <p:nvPr userDrawn="1"/>
        </p:nvSpPr>
        <p:spPr>
          <a:xfrm>
            <a:off x="1" y="1"/>
            <a:ext cx="8784299" cy="1484783"/>
          </a:xfrm>
          <a:prstGeom prst="roundRect">
            <a:avLst>
              <a:gd name="adj" fmla="val 739"/>
            </a:avLst>
          </a:prstGeom>
          <a:gradFill>
            <a:gsLst>
              <a:gs pos="0">
                <a:srgbClr val="AAB900">
                  <a:alpha val="91791"/>
                </a:srgbClr>
              </a:gs>
              <a:gs pos="100000">
                <a:srgbClr val="4F7DB2">
                  <a:alpha val="91791"/>
                </a:srgbClr>
              </a:gs>
            </a:gsLst>
            <a:lin ang="10801612"/>
          </a:gradFill>
          <a:ln w="12700">
            <a:miter lim="400000"/>
          </a:ln>
        </p:spPr>
        <p:txBody>
          <a:bodyPr lIns="0" tIns="0" rIns="0" bIns="0" anchor="ctr"/>
          <a:lstStyle/>
          <a:p>
            <a:pPr lvl="0"/>
            <a:endParaRPr sz="1800"/>
          </a:p>
        </p:txBody>
      </p:sp>
      <p:sp>
        <p:nvSpPr>
          <p:cNvPr id="2" name="1 Título"/>
          <p:cNvSpPr>
            <a:spLocks noGrp="1"/>
          </p:cNvSpPr>
          <p:nvPr>
            <p:ph type="title" hasCustomPrompt="1"/>
          </p:nvPr>
        </p:nvSpPr>
        <p:spPr>
          <a:xfrm>
            <a:off x="407708" y="310391"/>
            <a:ext cx="7968885" cy="432000"/>
          </a:xfrm>
        </p:spPr>
        <p:txBody>
          <a:bodyPr anchor="t">
            <a:normAutofit/>
          </a:bodyPr>
          <a:lstStyle>
            <a:lvl1pPr algn="l">
              <a:defRPr sz="1800" b="1" cap="none">
                <a:solidFill>
                  <a:schemeClr val="bg1"/>
                </a:solidFill>
                <a:latin typeface="Arial" pitchFamily="34" charset="0"/>
                <a:cs typeface="Arial" pitchFamily="34" charset="0"/>
              </a:defRPr>
            </a:lvl1pPr>
          </a:lstStyle>
          <a:p>
            <a:r>
              <a:rPr lang="es-CL" dirty="0"/>
              <a:t>Arquitectura de micro servicios</a:t>
            </a:r>
            <a:endParaRPr lang="es-ES" dirty="0"/>
          </a:p>
        </p:txBody>
      </p:sp>
    </p:spTree>
    <p:extLst>
      <p:ext uri="{BB962C8B-B14F-4D97-AF65-F5344CB8AC3E}">
        <p14:creationId xmlns:p14="http://schemas.microsoft.com/office/powerpoint/2010/main" val="17123998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2_Encabezado de sección">
    <p:spTree>
      <p:nvGrpSpPr>
        <p:cNvPr id="1" name=""/>
        <p:cNvGrpSpPr/>
        <p:nvPr/>
      </p:nvGrpSpPr>
      <p:grpSpPr>
        <a:xfrm>
          <a:off x="0" y="0"/>
          <a:ext cx="0" cy="0"/>
          <a:chOff x="0" y="0"/>
          <a:chExt cx="0" cy="0"/>
        </a:xfrm>
      </p:grpSpPr>
      <p:sp>
        <p:nvSpPr>
          <p:cNvPr id="3" name="2 Marcador de texto"/>
          <p:cNvSpPr>
            <a:spLocks noGrp="1"/>
          </p:cNvSpPr>
          <p:nvPr>
            <p:ph type="body" idx="1" hasCustomPrompt="1"/>
          </p:nvPr>
        </p:nvSpPr>
        <p:spPr>
          <a:xfrm>
            <a:off x="527381" y="2277343"/>
            <a:ext cx="11040000" cy="432048"/>
          </a:xfrm>
        </p:spPr>
        <p:txBody>
          <a:bodyPr anchor="t">
            <a:normAutofit/>
          </a:bodyPr>
          <a:lstStyle>
            <a:lvl1pPr marL="0" indent="0">
              <a:buNone/>
              <a:defRPr sz="1600" baseline="0">
                <a:solidFill>
                  <a:srgbClr val="9AAE04"/>
                </a:solidFill>
                <a:latin typeface="Arial" pitchFamily="34" charset="0"/>
                <a:cs typeface="Arial"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Subtítulo (</a:t>
            </a:r>
            <a:r>
              <a:rPr lang="es-ES" err="1"/>
              <a:t>arial</a:t>
            </a:r>
            <a:r>
              <a:rPr lang="es-ES"/>
              <a:t> 16, minúscula, verde)</a:t>
            </a:r>
          </a:p>
        </p:txBody>
      </p:sp>
      <p:sp>
        <p:nvSpPr>
          <p:cNvPr id="14" name="13 Marcador de contenido"/>
          <p:cNvSpPr>
            <a:spLocks noGrp="1"/>
          </p:cNvSpPr>
          <p:nvPr>
            <p:ph sz="quarter" idx="11" hasCustomPrompt="1"/>
          </p:nvPr>
        </p:nvSpPr>
        <p:spPr>
          <a:xfrm>
            <a:off x="527381" y="2925416"/>
            <a:ext cx="11041227" cy="2951857"/>
          </a:xfrm>
        </p:spPr>
        <p:txBody>
          <a:bodyPr>
            <a:normAutofit/>
          </a:bodyPr>
          <a:lstStyle>
            <a:lvl1pPr marL="0" marR="0" indent="0" algn="l" defTabSz="914400" rtl="0" eaLnBrk="1" fontAlgn="auto" latinLnBrk="0" hangingPunct="1">
              <a:lnSpc>
                <a:spcPct val="100000"/>
              </a:lnSpc>
              <a:spcBef>
                <a:spcPct val="20000"/>
              </a:spcBef>
              <a:spcAft>
                <a:spcPts val="0"/>
              </a:spcAft>
              <a:buClrTx/>
              <a:buSzTx/>
              <a:buFont typeface="Arial" pitchFamily="34" charset="0"/>
              <a:buNone/>
              <a:tabLst/>
              <a:defRPr sz="1400">
                <a:solidFill>
                  <a:srgbClr val="505050"/>
                </a:solidFill>
                <a:latin typeface="Arial" pitchFamily="34" charset="0"/>
                <a:cs typeface="Arial" pitchFamily="34" charset="0"/>
              </a:defRPr>
            </a:lvl1pPr>
            <a:lvl2pPr>
              <a:defRPr sz="1200">
                <a:solidFill>
                  <a:srgbClr val="505050"/>
                </a:solidFill>
                <a:latin typeface="Arial" pitchFamily="34" charset="0"/>
                <a:cs typeface="Arial" pitchFamily="34" charset="0"/>
              </a:defRPr>
            </a:lvl2pPr>
            <a:lvl3pPr>
              <a:defRPr sz="1200">
                <a:solidFill>
                  <a:srgbClr val="505050"/>
                </a:solidFill>
                <a:latin typeface="Arial" pitchFamily="34" charset="0"/>
                <a:cs typeface="Arial" pitchFamily="34" charset="0"/>
              </a:defRPr>
            </a:lvl3pPr>
            <a:lvl4pPr>
              <a:defRPr sz="1200">
                <a:solidFill>
                  <a:srgbClr val="505050"/>
                </a:solidFill>
                <a:latin typeface="Arial" pitchFamily="34" charset="0"/>
                <a:cs typeface="Arial" pitchFamily="34" charset="0"/>
              </a:defRPr>
            </a:lvl4pPr>
            <a:lvl5pPr>
              <a:defRPr sz="1200">
                <a:solidFill>
                  <a:srgbClr val="505050"/>
                </a:solidFill>
                <a:latin typeface="Arial" pitchFamily="34" charset="0"/>
                <a:cs typeface="Arial" pitchFamily="34" charset="0"/>
              </a:defRPr>
            </a:lvl5pPr>
          </a:lstStyle>
          <a:p>
            <a:pPr lvl="0"/>
            <a:r>
              <a:rPr lang="es-ES"/>
              <a:t>(</a:t>
            </a:r>
            <a:r>
              <a:rPr lang="es-ES" err="1"/>
              <a:t>arial</a:t>
            </a:r>
            <a:r>
              <a:rPr lang="es-ES"/>
              <a:t> 14, gris oscuro)</a:t>
            </a:r>
          </a:p>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lang="es-ES" err="1"/>
              <a:t>Xxxxxxxxx</a:t>
            </a:r>
            <a:r>
              <a:rPr lang="es-ES"/>
              <a:t> </a:t>
            </a:r>
            <a:r>
              <a:rPr lang="es-ES" err="1"/>
              <a:t>xxxxxxxx</a:t>
            </a:r>
            <a:r>
              <a:rPr lang="es-ES"/>
              <a:t> </a:t>
            </a:r>
            <a:r>
              <a:rPr lang="es-ES" err="1"/>
              <a:t>xxxxxxx</a:t>
            </a:r>
            <a:r>
              <a:rPr lang="es-ES"/>
              <a:t>.</a:t>
            </a:r>
          </a:p>
        </p:txBody>
      </p:sp>
      <p:pic>
        <p:nvPicPr>
          <p:cNvPr id="6" name="5 Imagen"/>
          <p:cNvPicPr>
            <a:picLocks noChangeAspect="1"/>
          </p:cNvPicPr>
          <p:nvPr userDrawn="1"/>
        </p:nvPicPr>
        <p:blipFill rotWithShape="1">
          <a:blip r:embed="rId2" cstate="print">
            <a:extLst>
              <a:ext uri="{28A0092B-C50C-407E-A947-70E740481C1C}">
                <a14:useLocalDpi xmlns:a14="http://schemas.microsoft.com/office/drawing/2010/main" val="0"/>
              </a:ext>
            </a:extLst>
          </a:blip>
          <a:srcRect l="13336" t="18939" r="12616" b="19389"/>
          <a:stretch/>
        </p:blipFill>
        <p:spPr>
          <a:xfrm>
            <a:off x="8976321" y="441011"/>
            <a:ext cx="2806135" cy="1168088"/>
          </a:xfrm>
          <a:prstGeom prst="rect">
            <a:avLst/>
          </a:prstGeom>
        </p:spPr>
      </p:pic>
      <p:sp>
        <p:nvSpPr>
          <p:cNvPr id="8" name="Shape 415"/>
          <p:cNvSpPr/>
          <p:nvPr userDrawn="1"/>
        </p:nvSpPr>
        <p:spPr>
          <a:xfrm>
            <a:off x="1" y="1"/>
            <a:ext cx="8784299" cy="1484783"/>
          </a:xfrm>
          <a:prstGeom prst="roundRect">
            <a:avLst>
              <a:gd name="adj" fmla="val 739"/>
            </a:avLst>
          </a:prstGeom>
          <a:gradFill>
            <a:gsLst>
              <a:gs pos="0">
                <a:srgbClr val="AAB900">
                  <a:alpha val="91791"/>
                </a:srgbClr>
              </a:gs>
              <a:gs pos="100000">
                <a:srgbClr val="4F7DB2">
                  <a:alpha val="91791"/>
                </a:srgbClr>
              </a:gs>
            </a:gsLst>
            <a:lin ang="10801612"/>
          </a:gradFill>
          <a:ln w="12700">
            <a:miter lim="400000"/>
          </a:ln>
        </p:spPr>
        <p:txBody>
          <a:bodyPr lIns="0" tIns="0" rIns="0" bIns="0" anchor="ctr"/>
          <a:lstStyle/>
          <a:p>
            <a:pPr lvl="0"/>
            <a:endParaRPr sz="1800"/>
          </a:p>
        </p:txBody>
      </p:sp>
      <p:sp>
        <p:nvSpPr>
          <p:cNvPr id="2" name="1 Título"/>
          <p:cNvSpPr>
            <a:spLocks noGrp="1"/>
          </p:cNvSpPr>
          <p:nvPr>
            <p:ph type="title" hasCustomPrompt="1"/>
          </p:nvPr>
        </p:nvSpPr>
        <p:spPr>
          <a:xfrm>
            <a:off x="407708" y="310391"/>
            <a:ext cx="7968885" cy="432000"/>
          </a:xfrm>
        </p:spPr>
        <p:txBody>
          <a:bodyPr anchor="t">
            <a:normAutofit/>
          </a:bodyPr>
          <a:lstStyle>
            <a:lvl1pPr algn="l">
              <a:defRPr sz="1800" b="1" cap="none">
                <a:solidFill>
                  <a:schemeClr val="bg1"/>
                </a:solidFill>
                <a:latin typeface="Arial" pitchFamily="34" charset="0"/>
                <a:cs typeface="Arial" pitchFamily="34" charset="0"/>
              </a:defRPr>
            </a:lvl1pPr>
          </a:lstStyle>
          <a:p>
            <a:r>
              <a:rPr lang="es-CL" dirty="0"/>
              <a:t>Arquitectura de micro servicios</a:t>
            </a:r>
            <a:endParaRPr lang="es-ES" dirty="0"/>
          </a:p>
        </p:txBody>
      </p:sp>
    </p:spTree>
    <p:extLst>
      <p:ext uri="{BB962C8B-B14F-4D97-AF65-F5344CB8AC3E}">
        <p14:creationId xmlns:p14="http://schemas.microsoft.com/office/powerpoint/2010/main" val="303780848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3_Encabezado de sección">
    <p:spTree>
      <p:nvGrpSpPr>
        <p:cNvPr id="1" name=""/>
        <p:cNvGrpSpPr/>
        <p:nvPr/>
      </p:nvGrpSpPr>
      <p:grpSpPr>
        <a:xfrm>
          <a:off x="0" y="0"/>
          <a:ext cx="0" cy="0"/>
          <a:chOff x="0" y="0"/>
          <a:chExt cx="0" cy="0"/>
        </a:xfrm>
      </p:grpSpPr>
      <p:sp>
        <p:nvSpPr>
          <p:cNvPr id="3" name="2 Marcador de texto"/>
          <p:cNvSpPr>
            <a:spLocks noGrp="1"/>
          </p:cNvSpPr>
          <p:nvPr>
            <p:ph type="body" idx="1" hasCustomPrompt="1"/>
          </p:nvPr>
        </p:nvSpPr>
        <p:spPr>
          <a:xfrm>
            <a:off x="527381" y="2277343"/>
            <a:ext cx="11040000" cy="432048"/>
          </a:xfrm>
        </p:spPr>
        <p:txBody>
          <a:bodyPr anchor="t">
            <a:normAutofit/>
          </a:bodyPr>
          <a:lstStyle>
            <a:lvl1pPr marL="0" indent="0">
              <a:buNone/>
              <a:defRPr sz="1600" baseline="0">
                <a:solidFill>
                  <a:srgbClr val="9AAE04"/>
                </a:solidFill>
                <a:latin typeface="Arial" pitchFamily="34" charset="0"/>
                <a:cs typeface="Arial"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Subtítulo (</a:t>
            </a:r>
            <a:r>
              <a:rPr lang="es-ES" err="1"/>
              <a:t>arial</a:t>
            </a:r>
            <a:r>
              <a:rPr lang="es-ES"/>
              <a:t> 16, minúscula, verde)</a:t>
            </a:r>
          </a:p>
        </p:txBody>
      </p:sp>
      <p:sp>
        <p:nvSpPr>
          <p:cNvPr id="14" name="13 Marcador de contenido"/>
          <p:cNvSpPr>
            <a:spLocks noGrp="1"/>
          </p:cNvSpPr>
          <p:nvPr>
            <p:ph sz="quarter" idx="11" hasCustomPrompt="1"/>
          </p:nvPr>
        </p:nvSpPr>
        <p:spPr>
          <a:xfrm>
            <a:off x="527381" y="2925416"/>
            <a:ext cx="11041227" cy="2951857"/>
          </a:xfrm>
        </p:spPr>
        <p:txBody>
          <a:bodyPr>
            <a:normAutofit/>
          </a:bodyPr>
          <a:lstStyle>
            <a:lvl1pPr marL="0" marR="0" indent="0" algn="l" defTabSz="914400" rtl="0" eaLnBrk="1" fontAlgn="auto" latinLnBrk="0" hangingPunct="1">
              <a:lnSpc>
                <a:spcPct val="100000"/>
              </a:lnSpc>
              <a:spcBef>
                <a:spcPct val="20000"/>
              </a:spcBef>
              <a:spcAft>
                <a:spcPts val="0"/>
              </a:spcAft>
              <a:buClrTx/>
              <a:buSzTx/>
              <a:buFont typeface="Arial" pitchFamily="34" charset="0"/>
              <a:buNone/>
              <a:tabLst/>
              <a:defRPr sz="1400">
                <a:solidFill>
                  <a:srgbClr val="505050"/>
                </a:solidFill>
                <a:latin typeface="Arial" pitchFamily="34" charset="0"/>
                <a:cs typeface="Arial" pitchFamily="34" charset="0"/>
              </a:defRPr>
            </a:lvl1pPr>
            <a:lvl2pPr>
              <a:defRPr sz="1200">
                <a:solidFill>
                  <a:srgbClr val="505050"/>
                </a:solidFill>
                <a:latin typeface="Arial" pitchFamily="34" charset="0"/>
                <a:cs typeface="Arial" pitchFamily="34" charset="0"/>
              </a:defRPr>
            </a:lvl2pPr>
            <a:lvl3pPr>
              <a:defRPr sz="1200">
                <a:solidFill>
                  <a:srgbClr val="505050"/>
                </a:solidFill>
                <a:latin typeface="Arial" pitchFamily="34" charset="0"/>
                <a:cs typeface="Arial" pitchFamily="34" charset="0"/>
              </a:defRPr>
            </a:lvl3pPr>
            <a:lvl4pPr>
              <a:defRPr sz="1200">
                <a:solidFill>
                  <a:srgbClr val="505050"/>
                </a:solidFill>
                <a:latin typeface="Arial" pitchFamily="34" charset="0"/>
                <a:cs typeface="Arial" pitchFamily="34" charset="0"/>
              </a:defRPr>
            </a:lvl4pPr>
            <a:lvl5pPr>
              <a:defRPr sz="1200">
                <a:solidFill>
                  <a:srgbClr val="505050"/>
                </a:solidFill>
                <a:latin typeface="Arial" pitchFamily="34" charset="0"/>
                <a:cs typeface="Arial" pitchFamily="34" charset="0"/>
              </a:defRPr>
            </a:lvl5pPr>
          </a:lstStyle>
          <a:p>
            <a:pPr lvl="0"/>
            <a:r>
              <a:rPr lang="es-ES"/>
              <a:t>(</a:t>
            </a:r>
            <a:r>
              <a:rPr lang="es-ES" err="1"/>
              <a:t>arial</a:t>
            </a:r>
            <a:r>
              <a:rPr lang="es-ES"/>
              <a:t> 14, gris oscuro)</a:t>
            </a:r>
          </a:p>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lang="es-ES" err="1"/>
              <a:t>Xxxxxxxxx</a:t>
            </a:r>
            <a:r>
              <a:rPr lang="es-ES"/>
              <a:t> </a:t>
            </a:r>
            <a:r>
              <a:rPr lang="es-ES" err="1"/>
              <a:t>xxxxxxxx</a:t>
            </a:r>
            <a:r>
              <a:rPr lang="es-ES"/>
              <a:t> </a:t>
            </a:r>
            <a:r>
              <a:rPr lang="es-ES" err="1"/>
              <a:t>xxxxxxx</a:t>
            </a:r>
            <a:r>
              <a:rPr lang="es-ES"/>
              <a:t>.</a:t>
            </a:r>
          </a:p>
        </p:txBody>
      </p:sp>
      <p:pic>
        <p:nvPicPr>
          <p:cNvPr id="6" name="5 Imagen"/>
          <p:cNvPicPr>
            <a:picLocks noChangeAspect="1"/>
          </p:cNvPicPr>
          <p:nvPr userDrawn="1"/>
        </p:nvPicPr>
        <p:blipFill rotWithShape="1">
          <a:blip r:embed="rId2" cstate="print">
            <a:extLst>
              <a:ext uri="{28A0092B-C50C-407E-A947-70E740481C1C}">
                <a14:useLocalDpi xmlns:a14="http://schemas.microsoft.com/office/drawing/2010/main" val="0"/>
              </a:ext>
            </a:extLst>
          </a:blip>
          <a:srcRect l="13336" t="18939" r="12616" b="19389"/>
          <a:stretch/>
        </p:blipFill>
        <p:spPr>
          <a:xfrm>
            <a:off x="8976321" y="441011"/>
            <a:ext cx="2806135" cy="1168088"/>
          </a:xfrm>
          <a:prstGeom prst="rect">
            <a:avLst/>
          </a:prstGeom>
        </p:spPr>
      </p:pic>
      <p:sp>
        <p:nvSpPr>
          <p:cNvPr id="8" name="Shape 415"/>
          <p:cNvSpPr/>
          <p:nvPr userDrawn="1"/>
        </p:nvSpPr>
        <p:spPr>
          <a:xfrm>
            <a:off x="1" y="1"/>
            <a:ext cx="8784299" cy="1484783"/>
          </a:xfrm>
          <a:prstGeom prst="roundRect">
            <a:avLst>
              <a:gd name="adj" fmla="val 739"/>
            </a:avLst>
          </a:prstGeom>
          <a:gradFill>
            <a:gsLst>
              <a:gs pos="0">
                <a:srgbClr val="AAB900">
                  <a:alpha val="91791"/>
                </a:srgbClr>
              </a:gs>
              <a:gs pos="100000">
                <a:srgbClr val="4F7DB2">
                  <a:alpha val="91791"/>
                </a:srgbClr>
              </a:gs>
            </a:gsLst>
            <a:lin ang="10801612"/>
          </a:gradFill>
          <a:ln w="12700">
            <a:miter lim="400000"/>
          </a:ln>
        </p:spPr>
        <p:txBody>
          <a:bodyPr lIns="0" tIns="0" rIns="0" bIns="0" anchor="ctr"/>
          <a:lstStyle/>
          <a:p>
            <a:pPr lvl="0"/>
            <a:endParaRPr sz="1800"/>
          </a:p>
        </p:txBody>
      </p:sp>
      <p:sp>
        <p:nvSpPr>
          <p:cNvPr id="2" name="1 Título"/>
          <p:cNvSpPr>
            <a:spLocks noGrp="1"/>
          </p:cNvSpPr>
          <p:nvPr>
            <p:ph type="title" hasCustomPrompt="1"/>
          </p:nvPr>
        </p:nvSpPr>
        <p:spPr>
          <a:xfrm>
            <a:off x="407708" y="310391"/>
            <a:ext cx="7968885" cy="432000"/>
          </a:xfrm>
        </p:spPr>
        <p:txBody>
          <a:bodyPr anchor="t">
            <a:normAutofit/>
          </a:bodyPr>
          <a:lstStyle>
            <a:lvl1pPr algn="l">
              <a:defRPr sz="1800" b="1" cap="none">
                <a:solidFill>
                  <a:schemeClr val="bg1"/>
                </a:solidFill>
                <a:latin typeface="Arial" pitchFamily="34" charset="0"/>
                <a:cs typeface="Arial" pitchFamily="34" charset="0"/>
              </a:defRPr>
            </a:lvl1pPr>
          </a:lstStyle>
          <a:p>
            <a:r>
              <a:rPr lang="es-CL" dirty="0"/>
              <a:t>Arquitectura de micro servicios</a:t>
            </a:r>
            <a:endParaRPr lang="es-ES" dirty="0"/>
          </a:p>
        </p:txBody>
      </p:sp>
    </p:spTree>
    <p:extLst>
      <p:ext uri="{BB962C8B-B14F-4D97-AF65-F5344CB8AC3E}">
        <p14:creationId xmlns:p14="http://schemas.microsoft.com/office/powerpoint/2010/main" val="318300626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4_Encabezado de sección">
    <p:spTree>
      <p:nvGrpSpPr>
        <p:cNvPr id="1" name=""/>
        <p:cNvGrpSpPr/>
        <p:nvPr/>
      </p:nvGrpSpPr>
      <p:grpSpPr>
        <a:xfrm>
          <a:off x="0" y="0"/>
          <a:ext cx="0" cy="0"/>
          <a:chOff x="0" y="0"/>
          <a:chExt cx="0" cy="0"/>
        </a:xfrm>
      </p:grpSpPr>
      <p:sp>
        <p:nvSpPr>
          <p:cNvPr id="3" name="2 Marcador de texto"/>
          <p:cNvSpPr>
            <a:spLocks noGrp="1"/>
          </p:cNvSpPr>
          <p:nvPr>
            <p:ph type="body" idx="1" hasCustomPrompt="1"/>
          </p:nvPr>
        </p:nvSpPr>
        <p:spPr>
          <a:xfrm>
            <a:off x="527381" y="2277343"/>
            <a:ext cx="11040000" cy="432048"/>
          </a:xfrm>
        </p:spPr>
        <p:txBody>
          <a:bodyPr anchor="t">
            <a:normAutofit/>
          </a:bodyPr>
          <a:lstStyle>
            <a:lvl1pPr marL="0" indent="0">
              <a:buNone/>
              <a:defRPr sz="1600" baseline="0">
                <a:solidFill>
                  <a:srgbClr val="9AAE04"/>
                </a:solidFill>
                <a:latin typeface="Arial" pitchFamily="34" charset="0"/>
                <a:cs typeface="Arial"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Subtítulo (</a:t>
            </a:r>
            <a:r>
              <a:rPr lang="es-ES" err="1"/>
              <a:t>arial</a:t>
            </a:r>
            <a:r>
              <a:rPr lang="es-ES"/>
              <a:t> 16, minúscula, verde)</a:t>
            </a:r>
          </a:p>
        </p:txBody>
      </p:sp>
      <p:sp>
        <p:nvSpPr>
          <p:cNvPr id="14" name="13 Marcador de contenido"/>
          <p:cNvSpPr>
            <a:spLocks noGrp="1"/>
          </p:cNvSpPr>
          <p:nvPr>
            <p:ph sz="quarter" idx="11" hasCustomPrompt="1"/>
          </p:nvPr>
        </p:nvSpPr>
        <p:spPr>
          <a:xfrm>
            <a:off x="527381" y="2925416"/>
            <a:ext cx="11041227" cy="2951857"/>
          </a:xfrm>
        </p:spPr>
        <p:txBody>
          <a:bodyPr>
            <a:normAutofit/>
          </a:bodyPr>
          <a:lstStyle>
            <a:lvl1pPr marL="0" marR="0" indent="0" algn="l" defTabSz="914400" rtl="0" eaLnBrk="1" fontAlgn="auto" latinLnBrk="0" hangingPunct="1">
              <a:lnSpc>
                <a:spcPct val="100000"/>
              </a:lnSpc>
              <a:spcBef>
                <a:spcPct val="20000"/>
              </a:spcBef>
              <a:spcAft>
                <a:spcPts val="0"/>
              </a:spcAft>
              <a:buClrTx/>
              <a:buSzTx/>
              <a:buFont typeface="Arial" pitchFamily="34" charset="0"/>
              <a:buNone/>
              <a:tabLst/>
              <a:defRPr sz="1400">
                <a:solidFill>
                  <a:srgbClr val="505050"/>
                </a:solidFill>
                <a:latin typeface="Arial" pitchFamily="34" charset="0"/>
                <a:cs typeface="Arial" pitchFamily="34" charset="0"/>
              </a:defRPr>
            </a:lvl1pPr>
            <a:lvl2pPr>
              <a:defRPr sz="1200">
                <a:solidFill>
                  <a:srgbClr val="505050"/>
                </a:solidFill>
                <a:latin typeface="Arial" pitchFamily="34" charset="0"/>
                <a:cs typeface="Arial" pitchFamily="34" charset="0"/>
              </a:defRPr>
            </a:lvl2pPr>
            <a:lvl3pPr>
              <a:defRPr sz="1200">
                <a:solidFill>
                  <a:srgbClr val="505050"/>
                </a:solidFill>
                <a:latin typeface="Arial" pitchFamily="34" charset="0"/>
                <a:cs typeface="Arial" pitchFamily="34" charset="0"/>
              </a:defRPr>
            </a:lvl3pPr>
            <a:lvl4pPr>
              <a:defRPr sz="1200">
                <a:solidFill>
                  <a:srgbClr val="505050"/>
                </a:solidFill>
                <a:latin typeface="Arial" pitchFamily="34" charset="0"/>
                <a:cs typeface="Arial" pitchFamily="34" charset="0"/>
              </a:defRPr>
            </a:lvl4pPr>
            <a:lvl5pPr>
              <a:defRPr sz="1200">
                <a:solidFill>
                  <a:srgbClr val="505050"/>
                </a:solidFill>
                <a:latin typeface="Arial" pitchFamily="34" charset="0"/>
                <a:cs typeface="Arial" pitchFamily="34" charset="0"/>
              </a:defRPr>
            </a:lvl5pPr>
          </a:lstStyle>
          <a:p>
            <a:pPr lvl="0"/>
            <a:r>
              <a:rPr lang="es-ES"/>
              <a:t>(</a:t>
            </a:r>
            <a:r>
              <a:rPr lang="es-ES" err="1"/>
              <a:t>arial</a:t>
            </a:r>
            <a:r>
              <a:rPr lang="es-ES"/>
              <a:t> 14, gris oscuro)</a:t>
            </a:r>
          </a:p>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lang="es-ES" err="1"/>
              <a:t>Xxxxxxxxx</a:t>
            </a:r>
            <a:r>
              <a:rPr lang="es-ES"/>
              <a:t> </a:t>
            </a:r>
            <a:r>
              <a:rPr lang="es-ES" err="1"/>
              <a:t>xxxxxxxx</a:t>
            </a:r>
            <a:r>
              <a:rPr lang="es-ES"/>
              <a:t> </a:t>
            </a:r>
            <a:r>
              <a:rPr lang="es-ES" err="1"/>
              <a:t>xxxxxxx</a:t>
            </a:r>
            <a:r>
              <a:rPr lang="es-ES"/>
              <a:t>.</a:t>
            </a:r>
          </a:p>
        </p:txBody>
      </p:sp>
      <p:pic>
        <p:nvPicPr>
          <p:cNvPr id="6" name="5 Imagen"/>
          <p:cNvPicPr>
            <a:picLocks noChangeAspect="1"/>
          </p:cNvPicPr>
          <p:nvPr userDrawn="1"/>
        </p:nvPicPr>
        <p:blipFill rotWithShape="1">
          <a:blip r:embed="rId2" cstate="print">
            <a:extLst>
              <a:ext uri="{28A0092B-C50C-407E-A947-70E740481C1C}">
                <a14:useLocalDpi xmlns:a14="http://schemas.microsoft.com/office/drawing/2010/main" val="0"/>
              </a:ext>
            </a:extLst>
          </a:blip>
          <a:srcRect l="13336" t="18939" r="12616" b="19389"/>
          <a:stretch/>
        </p:blipFill>
        <p:spPr>
          <a:xfrm>
            <a:off x="8976321" y="441011"/>
            <a:ext cx="2806135" cy="1168088"/>
          </a:xfrm>
          <a:prstGeom prst="rect">
            <a:avLst/>
          </a:prstGeom>
        </p:spPr>
      </p:pic>
      <p:sp>
        <p:nvSpPr>
          <p:cNvPr id="8" name="Shape 415"/>
          <p:cNvSpPr/>
          <p:nvPr userDrawn="1"/>
        </p:nvSpPr>
        <p:spPr>
          <a:xfrm>
            <a:off x="1" y="1"/>
            <a:ext cx="8784299" cy="1484783"/>
          </a:xfrm>
          <a:prstGeom prst="roundRect">
            <a:avLst>
              <a:gd name="adj" fmla="val 739"/>
            </a:avLst>
          </a:prstGeom>
          <a:gradFill>
            <a:gsLst>
              <a:gs pos="0">
                <a:srgbClr val="AAB900">
                  <a:alpha val="91791"/>
                </a:srgbClr>
              </a:gs>
              <a:gs pos="100000">
                <a:srgbClr val="4F7DB2">
                  <a:alpha val="91791"/>
                </a:srgbClr>
              </a:gs>
            </a:gsLst>
            <a:lin ang="10801612"/>
          </a:gradFill>
          <a:ln w="12700">
            <a:miter lim="400000"/>
          </a:ln>
        </p:spPr>
        <p:txBody>
          <a:bodyPr lIns="0" tIns="0" rIns="0" bIns="0" anchor="ctr"/>
          <a:lstStyle/>
          <a:p>
            <a:pPr lvl="0"/>
            <a:endParaRPr sz="1800"/>
          </a:p>
        </p:txBody>
      </p:sp>
      <p:sp>
        <p:nvSpPr>
          <p:cNvPr id="2" name="1 Título"/>
          <p:cNvSpPr>
            <a:spLocks noGrp="1"/>
          </p:cNvSpPr>
          <p:nvPr>
            <p:ph type="title" hasCustomPrompt="1"/>
          </p:nvPr>
        </p:nvSpPr>
        <p:spPr>
          <a:xfrm>
            <a:off x="407708" y="310391"/>
            <a:ext cx="7968885" cy="432000"/>
          </a:xfrm>
        </p:spPr>
        <p:txBody>
          <a:bodyPr anchor="t">
            <a:normAutofit/>
          </a:bodyPr>
          <a:lstStyle>
            <a:lvl1pPr algn="l">
              <a:defRPr sz="1800" b="1" cap="none">
                <a:solidFill>
                  <a:schemeClr val="bg1"/>
                </a:solidFill>
                <a:latin typeface="Arial" pitchFamily="34" charset="0"/>
                <a:cs typeface="Arial" pitchFamily="34" charset="0"/>
              </a:defRPr>
            </a:lvl1pPr>
          </a:lstStyle>
          <a:p>
            <a:r>
              <a:rPr lang="es-CL" dirty="0"/>
              <a:t>Arquitectura de micro servicios</a:t>
            </a:r>
            <a:endParaRPr lang="es-ES" dirty="0"/>
          </a:p>
        </p:txBody>
      </p:sp>
    </p:spTree>
    <p:extLst>
      <p:ext uri="{BB962C8B-B14F-4D97-AF65-F5344CB8AC3E}">
        <p14:creationId xmlns:p14="http://schemas.microsoft.com/office/powerpoint/2010/main" val="399082171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5_Encabezado de sección">
    <p:spTree>
      <p:nvGrpSpPr>
        <p:cNvPr id="1" name=""/>
        <p:cNvGrpSpPr/>
        <p:nvPr/>
      </p:nvGrpSpPr>
      <p:grpSpPr>
        <a:xfrm>
          <a:off x="0" y="0"/>
          <a:ext cx="0" cy="0"/>
          <a:chOff x="0" y="0"/>
          <a:chExt cx="0" cy="0"/>
        </a:xfrm>
      </p:grpSpPr>
      <p:sp>
        <p:nvSpPr>
          <p:cNvPr id="3" name="2 Marcador de texto"/>
          <p:cNvSpPr>
            <a:spLocks noGrp="1"/>
          </p:cNvSpPr>
          <p:nvPr>
            <p:ph type="body" idx="1" hasCustomPrompt="1"/>
          </p:nvPr>
        </p:nvSpPr>
        <p:spPr>
          <a:xfrm>
            <a:off x="527381" y="2277343"/>
            <a:ext cx="11040000" cy="432048"/>
          </a:xfrm>
        </p:spPr>
        <p:txBody>
          <a:bodyPr anchor="t">
            <a:normAutofit/>
          </a:bodyPr>
          <a:lstStyle>
            <a:lvl1pPr marL="0" indent="0">
              <a:buNone/>
              <a:defRPr sz="1600" baseline="0">
                <a:solidFill>
                  <a:srgbClr val="9AAE04"/>
                </a:solidFill>
                <a:latin typeface="Arial" pitchFamily="34" charset="0"/>
                <a:cs typeface="Arial"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Subtítulo (</a:t>
            </a:r>
            <a:r>
              <a:rPr lang="es-ES" err="1"/>
              <a:t>arial</a:t>
            </a:r>
            <a:r>
              <a:rPr lang="es-ES"/>
              <a:t> 16, minúscula, verde)</a:t>
            </a:r>
          </a:p>
        </p:txBody>
      </p:sp>
      <p:sp>
        <p:nvSpPr>
          <p:cNvPr id="14" name="13 Marcador de contenido"/>
          <p:cNvSpPr>
            <a:spLocks noGrp="1"/>
          </p:cNvSpPr>
          <p:nvPr>
            <p:ph sz="quarter" idx="11" hasCustomPrompt="1"/>
          </p:nvPr>
        </p:nvSpPr>
        <p:spPr>
          <a:xfrm>
            <a:off x="527381" y="2925416"/>
            <a:ext cx="11041227" cy="2951857"/>
          </a:xfrm>
        </p:spPr>
        <p:txBody>
          <a:bodyPr>
            <a:normAutofit/>
          </a:bodyPr>
          <a:lstStyle>
            <a:lvl1pPr marL="0" marR="0" indent="0" algn="l" defTabSz="914400" rtl="0" eaLnBrk="1" fontAlgn="auto" latinLnBrk="0" hangingPunct="1">
              <a:lnSpc>
                <a:spcPct val="100000"/>
              </a:lnSpc>
              <a:spcBef>
                <a:spcPct val="20000"/>
              </a:spcBef>
              <a:spcAft>
                <a:spcPts val="0"/>
              </a:spcAft>
              <a:buClrTx/>
              <a:buSzTx/>
              <a:buFont typeface="Arial" pitchFamily="34" charset="0"/>
              <a:buNone/>
              <a:tabLst/>
              <a:defRPr sz="1400">
                <a:solidFill>
                  <a:srgbClr val="505050"/>
                </a:solidFill>
                <a:latin typeface="Arial" pitchFamily="34" charset="0"/>
                <a:cs typeface="Arial" pitchFamily="34" charset="0"/>
              </a:defRPr>
            </a:lvl1pPr>
            <a:lvl2pPr>
              <a:defRPr sz="1200">
                <a:solidFill>
                  <a:srgbClr val="505050"/>
                </a:solidFill>
                <a:latin typeface="Arial" pitchFamily="34" charset="0"/>
                <a:cs typeface="Arial" pitchFamily="34" charset="0"/>
              </a:defRPr>
            </a:lvl2pPr>
            <a:lvl3pPr>
              <a:defRPr sz="1200">
                <a:solidFill>
                  <a:srgbClr val="505050"/>
                </a:solidFill>
                <a:latin typeface="Arial" pitchFamily="34" charset="0"/>
                <a:cs typeface="Arial" pitchFamily="34" charset="0"/>
              </a:defRPr>
            </a:lvl3pPr>
            <a:lvl4pPr>
              <a:defRPr sz="1200">
                <a:solidFill>
                  <a:srgbClr val="505050"/>
                </a:solidFill>
                <a:latin typeface="Arial" pitchFamily="34" charset="0"/>
                <a:cs typeface="Arial" pitchFamily="34" charset="0"/>
              </a:defRPr>
            </a:lvl4pPr>
            <a:lvl5pPr>
              <a:defRPr sz="1200">
                <a:solidFill>
                  <a:srgbClr val="505050"/>
                </a:solidFill>
                <a:latin typeface="Arial" pitchFamily="34" charset="0"/>
                <a:cs typeface="Arial" pitchFamily="34" charset="0"/>
              </a:defRPr>
            </a:lvl5pPr>
          </a:lstStyle>
          <a:p>
            <a:pPr lvl="0"/>
            <a:r>
              <a:rPr lang="es-ES"/>
              <a:t>(</a:t>
            </a:r>
            <a:r>
              <a:rPr lang="es-ES" err="1"/>
              <a:t>arial</a:t>
            </a:r>
            <a:r>
              <a:rPr lang="es-ES"/>
              <a:t> 14, gris oscuro)</a:t>
            </a:r>
          </a:p>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lang="es-ES" err="1"/>
              <a:t>Xxxxxxxxx</a:t>
            </a:r>
            <a:r>
              <a:rPr lang="es-ES"/>
              <a:t> </a:t>
            </a:r>
            <a:r>
              <a:rPr lang="es-ES" err="1"/>
              <a:t>xxxxxxxx</a:t>
            </a:r>
            <a:r>
              <a:rPr lang="es-ES"/>
              <a:t> </a:t>
            </a:r>
            <a:r>
              <a:rPr lang="es-ES" err="1"/>
              <a:t>xxxxxxx</a:t>
            </a:r>
            <a:r>
              <a:rPr lang="es-ES"/>
              <a:t>.</a:t>
            </a:r>
          </a:p>
        </p:txBody>
      </p:sp>
      <p:pic>
        <p:nvPicPr>
          <p:cNvPr id="6" name="5 Imagen"/>
          <p:cNvPicPr>
            <a:picLocks noChangeAspect="1"/>
          </p:cNvPicPr>
          <p:nvPr userDrawn="1"/>
        </p:nvPicPr>
        <p:blipFill rotWithShape="1">
          <a:blip r:embed="rId2" cstate="print">
            <a:extLst>
              <a:ext uri="{28A0092B-C50C-407E-A947-70E740481C1C}">
                <a14:useLocalDpi xmlns:a14="http://schemas.microsoft.com/office/drawing/2010/main" val="0"/>
              </a:ext>
            </a:extLst>
          </a:blip>
          <a:srcRect l="13336" t="18939" r="12616" b="19389"/>
          <a:stretch/>
        </p:blipFill>
        <p:spPr>
          <a:xfrm>
            <a:off x="8976321" y="441011"/>
            <a:ext cx="2806135" cy="1168088"/>
          </a:xfrm>
          <a:prstGeom prst="rect">
            <a:avLst/>
          </a:prstGeom>
        </p:spPr>
      </p:pic>
      <p:sp>
        <p:nvSpPr>
          <p:cNvPr id="8" name="Shape 415"/>
          <p:cNvSpPr/>
          <p:nvPr userDrawn="1"/>
        </p:nvSpPr>
        <p:spPr>
          <a:xfrm>
            <a:off x="1" y="1"/>
            <a:ext cx="8784299" cy="1484783"/>
          </a:xfrm>
          <a:prstGeom prst="roundRect">
            <a:avLst>
              <a:gd name="adj" fmla="val 739"/>
            </a:avLst>
          </a:prstGeom>
          <a:gradFill>
            <a:gsLst>
              <a:gs pos="0">
                <a:srgbClr val="AAB900">
                  <a:alpha val="91791"/>
                </a:srgbClr>
              </a:gs>
              <a:gs pos="100000">
                <a:srgbClr val="4F7DB2">
                  <a:alpha val="91791"/>
                </a:srgbClr>
              </a:gs>
            </a:gsLst>
            <a:lin ang="10801612"/>
          </a:gradFill>
          <a:ln w="12700">
            <a:miter lim="400000"/>
          </a:ln>
        </p:spPr>
        <p:txBody>
          <a:bodyPr lIns="0" tIns="0" rIns="0" bIns="0" anchor="ctr"/>
          <a:lstStyle/>
          <a:p>
            <a:pPr lvl="0"/>
            <a:endParaRPr sz="1800"/>
          </a:p>
        </p:txBody>
      </p:sp>
      <p:sp>
        <p:nvSpPr>
          <p:cNvPr id="2" name="1 Título"/>
          <p:cNvSpPr>
            <a:spLocks noGrp="1"/>
          </p:cNvSpPr>
          <p:nvPr>
            <p:ph type="title" hasCustomPrompt="1"/>
          </p:nvPr>
        </p:nvSpPr>
        <p:spPr>
          <a:xfrm>
            <a:off x="407708" y="310391"/>
            <a:ext cx="7968885" cy="432000"/>
          </a:xfrm>
        </p:spPr>
        <p:txBody>
          <a:bodyPr anchor="t">
            <a:normAutofit/>
          </a:bodyPr>
          <a:lstStyle>
            <a:lvl1pPr algn="l">
              <a:defRPr sz="1800" b="1" cap="none">
                <a:solidFill>
                  <a:schemeClr val="bg1"/>
                </a:solidFill>
                <a:latin typeface="Arial" pitchFamily="34" charset="0"/>
                <a:cs typeface="Arial" pitchFamily="34" charset="0"/>
              </a:defRPr>
            </a:lvl1pPr>
          </a:lstStyle>
          <a:p>
            <a:r>
              <a:rPr lang="es-CL" dirty="0"/>
              <a:t>Arquitectura de micro servicios</a:t>
            </a:r>
            <a:endParaRPr lang="es-ES" dirty="0"/>
          </a:p>
        </p:txBody>
      </p:sp>
    </p:spTree>
    <p:extLst>
      <p:ext uri="{BB962C8B-B14F-4D97-AF65-F5344CB8AC3E}">
        <p14:creationId xmlns:p14="http://schemas.microsoft.com/office/powerpoint/2010/main" val="9098640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501BF415-C2CC-4BDF-8603-CA7356D46938}" type="datetimeFigureOut">
              <a:rPr lang="es-ES" smtClean="0"/>
              <a:t>16/03/2022</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99CC7E3F-DF75-4261-AD7A-26F0A57F8348}" type="slidenum">
              <a:rPr lang="es-ES" smtClean="0"/>
              <a:t>‹Nº›</a:t>
            </a:fld>
            <a:endParaRPr lang="es-ES"/>
          </a:p>
        </p:txBody>
      </p:sp>
    </p:spTree>
    <p:extLst>
      <p:ext uri="{BB962C8B-B14F-4D97-AF65-F5344CB8AC3E}">
        <p14:creationId xmlns:p14="http://schemas.microsoft.com/office/powerpoint/2010/main" val="89329923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6_Encabezado de sección">
    <p:spTree>
      <p:nvGrpSpPr>
        <p:cNvPr id="1" name=""/>
        <p:cNvGrpSpPr/>
        <p:nvPr/>
      </p:nvGrpSpPr>
      <p:grpSpPr>
        <a:xfrm>
          <a:off x="0" y="0"/>
          <a:ext cx="0" cy="0"/>
          <a:chOff x="0" y="0"/>
          <a:chExt cx="0" cy="0"/>
        </a:xfrm>
      </p:grpSpPr>
      <p:sp>
        <p:nvSpPr>
          <p:cNvPr id="3" name="2 Marcador de texto"/>
          <p:cNvSpPr>
            <a:spLocks noGrp="1"/>
          </p:cNvSpPr>
          <p:nvPr>
            <p:ph type="body" idx="1" hasCustomPrompt="1"/>
          </p:nvPr>
        </p:nvSpPr>
        <p:spPr>
          <a:xfrm>
            <a:off x="527381" y="2277343"/>
            <a:ext cx="11040000" cy="432048"/>
          </a:xfrm>
        </p:spPr>
        <p:txBody>
          <a:bodyPr anchor="t">
            <a:normAutofit/>
          </a:bodyPr>
          <a:lstStyle>
            <a:lvl1pPr marL="0" indent="0">
              <a:buNone/>
              <a:defRPr sz="1600" baseline="0">
                <a:solidFill>
                  <a:srgbClr val="9AAE04"/>
                </a:solidFill>
                <a:latin typeface="Arial" pitchFamily="34" charset="0"/>
                <a:cs typeface="Arial"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Subtítulo (</a:t>
            </a:r>
            <a:r>
              <a:rPr lang="es-ES" err="1"/>
              <a:t>arial</a:t>
            </a:r>
            <a:r>
              <a:rPr lang="es-ES"/>
              <a:t> 16, minúscula, verde)</a:t>
            </a:r>
          </a:p>
        </p:txBody>
      </p:sp>
      <p:sp>
        <p:nvSpPr>
          <p:cNvPr id="14" name="13 Marcador de contenido"/>
          <p:cNvSpPr>
            <a:spLocks noGrp="1"/>
          </p:cNvSpPr>
          <p:nvPr>
            <p:ph sz="quarter" idx="11" hasCustomPrompt="1"/>
          </p:nvPr>
        </p:nvSpPr>
        <p:spPr>
          <a:xfrm>
            <a:off x="527381" y="2925416"/>
            <a:ext cx="11041227" cy="2951857"/>
          </a:xfrm>
        </p:spPr>
        <p:txBody>
          <a:bodyPr>
            <a:normAutofit/>
          </a:bodyPr>
          <a:lstStyle>
            <a:lvl1pPr marL="0" marR="0" indent="0" algn="l" defTabSz="914400" rtl="0" eaLnBrk="1" fontAlgn="auto" latinLnBrk="0" hangingPunct="1">
              <a:lnSpc>
                <a:spcPct val="100000"/>
              </a:lnSpc>
              <a:spcBef>
                <a:spcPct val="20000"/>
              </a:spcBef>
              <a:spcAft>
                <a:spcPts val="0"/>
              </a:spcAft>
              <a:buClrTx/>
              <a:buSzTx/>
              <a:buFont typeface="Arial" pitchFamily="34" charset="0"/>
              <a:buNone/>
              <a:tabLst/>
              <a:defRPr sz="1400">
                <a:solidFill>
                  <a:srgbClr val="505050"/>
                </a:solidFill>
                <a:latin typeface="Arial" pitchFamily="34" charset="0"/>
                <a:cs typeface="Arial" pitchFamily="34" charset="0"/>
              </a:defRPr>
            </a:lvl1pPr>
            <a:lvl2pPr>
              <a:defRPr sz="1200">
                <a:solidFill>
                  <a:srgbClr val="505050"/>
                </a:solidFill>
                <a:latin typeface="Arial" pitchFamily="34" charset="0"/>
                <a:cs typeface="Arial" pitchFamily="34" charset="0"/>
              </a:defRPr>
            </a:lvl2pPr>
            <a:lvl3pPr>
              <a:defRPr sz="1200">
                <a:solidFill>
                  <a:srgbClr val="505050"/>
                </a:solidFill>
                <a:latin typeface="Arial" pitchFamily="34" charset="0"/>
                <a:cs typeface="Arial" pitchFamily="34" charset="0"/>
              </a:defRPr>
            </a:lvl3pPr>
            <a:lvl4pPr>
              <a:defRPr sz="1200">
                <a:solidFill>
                  <a:srgbClr val="505050"/>
                </a:solidFill>
                <a:latin typeface="Arial" pitchFamily="34" charset="0"/>
                <a:cs typeface="Arial" pitchFamily="34" charset="0"/>
              </a:defRPr>
            </a:lvl4pPr>
            <a:lvl5pPr>
              <a:defRPr sz="1200">
                <a:solidFill>
                  <a:srgbClr val="505050"/>
                </a:solidFill>
                <a:latin typeface="Arial" pitchFamily="34" charset="0"/>
                <a:cs typeface="Arial" pitchFamily="34" charset="0"/>
              </a:defRPr>
            </a:lvl5pPr>
          </a:lstStyle>
          <a:p>
            <a:pPr lvl="0"/>
            <a:r>
              <a:rPr lang="es-ES"/>
              <a:t>(</a:t>
            </a:r>
            <a:r>
              <a:rPr lang="es-ES" err="1"/>
              <a:t>arial</a:t>
            </a:r>
            <a:r>
              <a:rPr lang="es-ES"/>
              <a:t> 14, gris oscuro)</a:t>
            </a:r>
          </a:p>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lang="es-ES" err="1"/>
              <a:t>Xxxxxxxxx</a:t>
            </a:r>
            <a:r>
              <a:rPr lang="es-ES"/>
              <a:t> </a:t>
            </a:r>
            <a:r>
              <a:rPr lang="es-ES" err="1"/>
              <a:t>xxxxxxxx</a:t>
            </a:r>
            <a:r>
              <a:rPr lang="es-ES"/>
              <a:t> </a:t>
            </a:r>
            <a:r>
              <a:rPr lang="es-ES" err="1"/>
              <a:t>xxxxxxx</a:t>
            </a:r>
            <a:r>
              <a:rPr lang="es-ES"/>
              <a:t>.</a:t>
            </a:r>
          </a:p>
        </p:txBody>
      </p:sp>
      <p:pic>
        <p:nvPicPr>
          <p:cNvPr id="6" name="5 Imagen"/>
          <p:cNvPicPr>
            <a:picLocks noChangeAspect="1"/>
          </p:cNvPicPr>
          <p:nvPr userDrawn="1"/>
        </p:nvPicPr>
        <p:blipFill rotWithShape="1">
          <a:blip r:embed="rId2" cstate="print">
            <a:extLst>
              <a:ext uri="{28A0092B-C50C-407E-A947-70E740481C1C}">
                <a14:useLocalDpi xmlns:a14="http://schemas.microsoft.com/office/drawing/2010/main" val="0"/>
              </a:ext>
            </a:extLst>
          </a:blip>
          <a:srcRect l="13336" t="18939" r="12616" b="19389"/>
          <a:stretch/>
        </p:blipFill>
        <p:spPr>
          <a:xfrm>
            <a:off x="8976321" y="441011"/>
            <a:ext cx="2806135" cy="1168088"/>
          </a:xfrm>
          <a:prstGeom prst="rect">
            <a:avLst/>
          </a:prstGeom>
        </p:spPr>
      </p:pic>
      <p:sp>
        <p:nvSpPr>
          <p:cNvPr id="8" name="Shape 415"/>
          <p:cNvSpPr/>
          <p:nvPr userDrawn="1"/>
        </p:nvSpPr>
        <p:spPr>
          <a:xfrm>
            <a:off x="1" y="1"/>
            <a:ext cx="8784299" cy="1484783"/>
          </a:xfrm>
          <a:prstGeom prst="roundRect">
            <a:avLst>
              <a:gd name="adj" fmla="val 739"/>
            </a:avLst>
          </a:prstGeom>
          <a:gradFill>
            <a:gsLst>
              <a:gs pos="0">
                <a:srgbClr val="AAB900">
                  <a:alpha val="91791"/>
                </a:srgbClr>
              </a:gs>
              <a:gs pos="100000">
                <a:srgbClr val="4F7DB2">
                  <a:alpha val="91791"/>
                </a:srgbClr>
              </a:gs>
            </a:gsLst>
            <a:lin ang="10801612"/>
          </a:gradFill>
          <a:ln w="12700">
            <a:miter lim="400000"/>
          </a:ln>
        </p:spPr>
        <p:txBody>
          <a:bodyPr lIns="0" tIns="0" rIns="0" bIns="0" anchor="ctr"/>
          <a:lstStyle/>
          <a:p>
            <a:pPr lvl="0"/>
            <a:endParaRPr sz="1800"/>
          </a:p>
        </p:txBody>
      </p:sp>
      <p:sp>
        <p:nvSpPr>
          <p:cNvPr id="2" name="1 Título"/>
          <p:cNvSpPr>
            <a:spLocks noGrp="1"/>
          </p:cNvSpPr>
          <p:nvPr>
            <p:ph type="title" hasCustomPrompt="1"/>
          </p:nvPr>
        </p:nvSpPr>
        <p:spPr>
          <a:xfrm>
            <a:off x="407708" y="310391"/>
            <a:ext cx="7968885" cy="432000"/>
          </a:xfrm>
        </p:spPr>
        <p:txBody>
          <a:bodyPr anchor="t">
            <a:normAutofit/>
          </a:bodyPr>
          <a:lstStyle>
            <a:lvl1pPr algn="l">
              <a:defRPr sz="1800" b="1" cap="none">
                <a:solidFill>
                  <a:schemeClr val="bg1"/>
                </a:solidFill>
                <a:latin typeface="Arial" pitchFamily="34" charset="0"/>
                <a:cs typeface="Arial" pitchFamily="34" charset="0"/>
              </a:defRPr>
            </a:lvl1pPr>
          </a:lstStyle>
          <a:p>
            <a:r>
              <a:rPr lang="es-CL" dirty="0"/>
              <a:t>Arquitectura de micro servicios</a:t>
            </a:r>
            <a:endParaRPr lang="es-ES" dirty="0"/>
          </a:p>
        </p:txBody>
      </p:sp>
    </p:spTree>
    <p:extLst>
      <p:ext uri="{BB962C8B-B14F-4D97-AF65-F5344CB8AC3E}">
        <p14:creationId xmlns:p14="http://schemas.microsoft.com/office/powerpoint/2010/main" val="261707149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17_Encabezado de sección">
    <p:spTree>
      <p:nvGrpSpPr>
        <p:cNvPr id="1" name=""/>
        <p:cNvGrpSpPr/>
        <p:nvPr/>
      </p:nvGrpSpPr>
      <p:grpSpPr>
        <a:xfrm>
          <a:off x="0" y="0"/>
          <a:ext cx="0" cy="0"/>
          <a:chOff x="0" y="0"/>
          <a:chExt cx="0" cy="0"/>
        </a:xfrm>
      </p:grpSpPr>
      <p:sp>
        <p:nvSpPr>
          <p:cNvPr id="3" name="2 Marcador de texto"/>
          <p:cNvSpPr>
            <a:spLocks noGrp="1"/>
          </p:cNvSpPr>
          <p:nvPr>
            <p:ph type="body" idx="1" hasCustomPrompt="1"/>
          </p:nvPr>
        </p:nvSpPr>
        <p:spPr>
          <a:xfrm>
            <a:off x="527381" y="2277343"/>
            <a:ext cx="11040000" cy="432048"/>
          </a:xfrm>
        </p:spPr>
        <p:txBody>
          <a:bodyPr anchor="t">
            <a:normAutofit/>
          </a:bodyPr>
          <a:lstStyle>
            <a:lvl1pPr marL="0" indent="0">
              <a:buNone/>
              <a:defRPr sz="1600" baseline="0">
                <a:solidFill>
                  <a:srgbClr val="9AAE04"/>
                </a:solidFill>
                <a:latin typeface="Arial" pitchFamily="34" charset="0"/>
                <a:cs typeface="Arial"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Subtítulo (</a:t>
            </a:r>
            <a:r>
              <a:rPr lang="es-ES" err="1"/>
              <a:t>arial</a:t>
            </a:r>
            <a:r>
              <a:rPr lang="es-ES"/>
              <a:t> 16, minúscula, verde)</a:t>
            </a:r>
          </a:p>
        </p:txBody>
      </p:sp>
      <p:sp>
        <p:nvSpPr>
          <p:cNvPr id="14" name="13 Marcador de contenido"/>
          <p:cNvSpPr>
            <a:spLocks noGrp="1"/>
          </p:cNvSpPr>
          <p:nvPr>
            <p:ph sz="quarter" idx="11" hasCustomPrompt="1"/>
          </p:nvPr>
        </p:nvSpPr>
        <p:spPr>
          <a:xfrm>
            <a:off x="527381" y="2925416"/>
            <a:ext cx="11041227" cy="2951857"/>
          </a:xfrm>
        </p:spPr>
        <p:txBody>
          <a:bodyPr>
            <a:normAutofit/>
          </a:bodyPr>
          <a:lstStyle>
            <a:lvl1pPr marL="0" marR="0" indent="0" algn="l" defTabSz="914400" rtl="0" eaLnBrk="1" fontAlgn="auto" latinLnBrk="0" hangingPunct="1">
              <a:lnSpc>
                <a:spcPct val="100000"/>
              </a:lnSpc>
              <a:spcBef>
                <a:spcPct val="20000"/>
              </a:spcBef>
              <a:spcAft>
                <a:spcPts val="0"/>
              </a:spcAft>
              <a:buClrTx/>
              <a:buSzTx/>
              <a:buFont typeface="Arial" pitchFamily="34" charset="0"/>
              <a:buNone/>
              <a:tabLst/>
              <a:defRPr sz="1400">
                <a:solidFill>
                  <a:srgbClr val="505050"/>
                </a:solidFill>
                <a:latin typeface="Arial" pitchFamily="34" charset="0"/>
                <a:cs typeface="Arial" pitchFamily="34" charset="0"/>
              </a:defRPr>
            </a:lvl1pPr>
            <a:lvl2pPr>
              <a:defRPr sz="1200">
                <a:solidFill>
                  <a:srgbClr val="505050"/>
                </a:solidFill>
                <a:latin typeface="Arial" pitchFamily="34" charset="0"/>
                <a:cs typeface="Arial" pitchFamily="34" charset="0"/>
              </a:defRPr>
            </a:lvl2pPr>
            <a:lvl3pPr>
              <a:defRPr sz="1200">
                <a:solidFill>
                  <a:srgbClr val="505050"/>
                </a:solidFill>
                <a:latin typeface="Arial" pitchFamily="34" charset="0"/>
                <a:cs typeface="Arial" pitchFamily="34" charset="0"/>
              </a:defRPr>
            </a:lvl3pPr>
            <a:lvl4pPr>
              <a:defRPr sz="1200">
                <a:solidFill>
                  <a:srgbClr val="505050"/>
                </a:solidFill>
                <a:latin typeface="Arial" pitchFamily="34" charset="0"/>
                <a:cs typeface="Arial" pitchFamily="34" charset="0"/>
              </a:defRPr>
            </a:lvl4pPr>
            <a:lvl5pPr>
              <a:defRPr sz="1200">
                <a:solidFill>
                  <a:srgbClr val="505050"/>
                </a:solidFill>
                <a:latin typeface="Arial" pitchFamily="34" charset="0"/>
                <a:cs typeface="Arial" pitchFamily="34" charset="0"/>
              </a:defRPr>
            </a:lvl5pPr>
          </a:lstStyle>
          <a:p>
            <a:pPr lvl="0"/>
            <a:r>
              <a:rPr lang="es-ES"/>
              <a:t>(</a:t>
            </a:r>
            <a:r>
              <a:rPr lang="es-ES" err="1"/>
              <a:t>arial</a:t>
            </a:r>
            <a:r>
              <a:rPr lang="es-ES"/>
              <a:t> 14, gris oscuro)</a:t>
            </a:r>
          </a:p>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lang="es-ES" err="1"/>
              <a:t>Xxxxxxxxx</a:t>
            </a:r>
            <a:r>
              <a:rPr lang="es-ES"/>
              <a:t> </a:t>
            </a:r>
            <a:r>
              <a:rPr lang="es-ES" err="1"/>
              <a:t>xxxxxxxx</a:t>
            </a:r>
            <a:r>
              <a:rPr lang="es-ES"/>
              <a:t> </a:t>
            </a:r>
            <a:r>
              <a:rPr lang="es-ES" err="1"/>
              <a:t>xxxxxxx</a:t>
            </a:r>
            <a:r>
              <a:rPr lang="es-ES"/>
              <a:t>.</a:t>
            </a:r>
          </a:p>
        </p:txBody>
      </p:sp>
      <p:pic>
        <p:nvPicPr>
          <p:cNvPr id="6" name="5 Imagen"/>
          <p:cNvPicPr>
            <a:picLocks noChangeAspect="1"/>
          </p:cNvPicPr>
          <p:nvPr userDrawn="1"/>
        </p:nvPicPr>
        <p:blipFill rotWithShape="1">
          <a:blip r:embed="rId2" cstate="print">
            <a:extLst>
              <a:ext uri="{28A0092B-C50C-407E-A947-70E740481C1C}">
                <a14:useLocalDpi xmlns:a14="http://schemas.microsoft.com/office/drawing/2010/main" val="0"/>
              </a:ext>
            </a:extLst>
          </a:blip>
          <a:srcRect l="13336" t="18939" r="12616" b="19389"/>
          <a:stretch/>
        </p:blipFill>
        <p:spPr>
          <a:xfrm>
            <a:off x="8976321" y="441011"/>
            <a:ext cx="2806135" cy="1168088"/>
          </a:xfrm>
          <a:prstGeom prst="rect">
            <a:avLst/>
          </a:prstGeom>
        </p:spPr>
      </p:pic>
      <p:sp>
        <p:nvSpPr>
          <p:cNvPr id="8" name="Shape 415"/>
          <p:cNvSpPr/>
          <p:nvPr userDrawn="1"/>
        </p:nvSpPr>
        <p:spPr>
          <a:xfrm>
            <a:off x="1" y="1"/>
            <a:ext cx="8784299" cy="1484783"/>
          </a:xfrm>
          <a:prstGeom prst="roundRect">
            <a:avLst>
              <a:gd name="adj" fmla="val 739"/>
            </a:avLst>
          </a:prstGeom>
          <a:gradFill>
            <a:gsLst>
              <a:gs pos="0">
                <a:srgbClr val="AAB900">
                  <a:alpha val="91791"/>
                </a:srgbClr>
              </a:gs>
              <a:gs pos="100000">
                <a:srgbClr val="4F7DB2">
                  <a:alpha val="91791"/>
                </a:srgbClr>
              </a:gs>
            </a:gsLst>
            <a:lin ang="10801612"/>
          </a:gradFill>
          <a:ln w="12700">
            <a:miter lim="400000"/>
          </a:ln>
        </p:spPr>
        <p:txBody>
          <a:bodyPr lIns="0" tIns="0" rIns="0" bIns="0" anchor="ctr"/>
          <a:lstStyle/>
          <a:p>
            <a:pPr lvl="0"/>
            <a:endParaRPr sz="1800"/>
          </a:p>
        </p:txBody>
      </p:sp>
      <p:sp>
        <p:nvSpPr>
          <p:cNvPr id="2" name="1 Título"/>
          <p:cNvSpPr>
            <a:spLocks noGrp="1"/>
          </p:cNvSpPr>
          <p:nvPr>
            <p:ph type="title" hasCustomPrompt="1"/>
          </p:nvPr>
        </p:nvSpPr>
        <p:spPr>
          <a:xfrm>
            <a:off x="407708" y="310391"/>
            <a:ext cx="7968885" cy="432000"/>
          </a:xfrm>
        </p:spPr>
        <p:txBody>
          <a:bodyPr anchor="t">
            <a:normAutofit/>
          </a:bodyPr>
          <a:lstStyle>
            <a:lvl1pPr algn="l">
              <a:defRPr sz="1800" b="1" cap="none">
                <a:solidFill>
                  <a:schemeClr val="bg1"/>
                </a:solidFill>
                <a:latin typeface="Arial" pitchFamily="34" charset="0"/>
                <a:cs typeface="Arial" pitchFamily="34" charset="0"/>
              </a:defRPr>
            </a:lvl1pPr>
          </a:lstStyle>
          <a:p>
            <a:r>
              <a:rPr lang="es-CL" dirty="0"/>
              <a:t>Arquitectura de micro servicios</a:t>
            </a:r>
            <a:endParaRPr lang="es-ES" dirty="0"/>
          </a:p>
        </p:txBody>
      </p:sp>
    </p:spTree>
    <p:extLst>
      <p:ext uri="{BB962C8B-B14F-4D97-AF65-F5344CB8AC3E}">
        <p14:creationId xmlns:p14="http://schemas.microsoft.com/office/powerpoint/2010/main" val="211384989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18_Encabezado de sección">
    <p:spTree>
      <p:nvGrpSpPr>
        <p:cNvPr id="1" name=""/>
        <p:cNvGrpSpPr/>
        <p:nvPr/>
      </p:nvGrpSpPr>
      <p:grpSpPr>
        <a:xfrm>
          <a:off x="0" y="0"/>
          <a:ext cx="0" cy="0"/>
          <a:chOff x="0" y="0"/>
          <a:chExt cx="0" cy="0"/>
        </a:xfrm>
      </p:grpSpPr>
      <p:sp>
        <p:nvSpPr>
          <p:cNvPr id="3" name="2 Marcador de texto"/>
          <p:cNvSpPr>
            <a:spLocks noGrp="1"/>
          </p:cNvSpPr>
          <p:nvPr>
            <p:ph type="body" idx="1" hasCustomPrompt="1"/>
          </p:nvPr>
        </p:nvSpPr>
        <p:spPr>
          <a:xfrm>
            <a:off x="527381" y="2277343"/>
            <a:ext cx="11040000" cy="432048"/>
          </a:xfrm>
        </p:spPr>
        <p:txBody>
          <a:bodyPr anchor="t">
            <a:normAutofit/>
          </a:bodyPr>
          <a:lstStyle>
            <a:lvl1pPr marL="0" indent="0">
              <a:buNone/>
              <a:defRPr sz="1600" baseline="0">
                <a:solidFill>
                  <a:srgbClr val="9AAE04"/>
                </a:solidFill>
                <a:latin typeface="Arial" pitchFamily="34" charset="0"/>
                <a:cs typeface="Arial"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Subtítulo (</a:t>
            </a:r>
            <a:r>
              <a:rPr lang="es-ES" err="1"/>
              <a:t>arial</a:t>
            </a:r>
            <a:r>
              <a:rPr lang="es-ES"/>
              <a:t> 16, minúscula, verde)</a:t>
            </a:r>
          </a:p>
        </p:txBody>
      </p:sp>
      <p:sp>
        <p:nvSpPr>
          <p:cNvPr id="14" name="13 Marcador de contenido"/>
          <p:cNvSpPr>
            <a:spLocks noGrp="1"/>
          </p:cNvSpPr>
          <p:nvPr>
            <p:ph sz="quarter" idx="11" hasCustomPrompt="1"/>
          </p:nvPr>
        </p:nvSpPr>
        <p:spPr>
          <a:xfrm>
            <a:off x="527381" y="2925416"/>
            <a:ext cx="11041227" cy="2951857"/>
          </a:xfrm>
        </p:spPr>
        <p:txBody>
          <a:bodyPr>
            <a:normAutofit/>
          </a:bodyPr>
          <a:lstStyle>
            <a:lvl1pPr marL="0" marR="0" indent="0" algn="l" defTabSz="914400" rtl="0" eaLnBrk="1" fontAlgn="auto" latinLnBrk="0" hangingPunct="1">
              <a:lnSpc>
                <a:spcPct val="100000"/>
              </a:lnSpc>
              <a:spcBef>
                <a:spcPct val="20000"/>
              </a:spcBef>
              <a:spcAft>
                <a:spcPts val="0"/>
              </a:spcAft>
              <a:buClrTx/>
              <a:buSzTx/>
              <a:buFont typeface="Arial" pitchFamily="34" charset="0"/>
              <a:buNone/>
              <a:tabLst/>
              <a:defRPr sz="1400">
                <a:solidFill>
                  <a:srgbClr val="505050"/>
                </a:solidFill>
                <a:latin typeface="Arial" pitchFamily="34" charset="0"/>
                <a:cs typeface="Arial" pitchFamily="34" charset="0"/>
              </a:defRPr>
            </a:lvl1pPr>
            <a:lvl2pPr>
              <a:defRPr sz="1200">
                <a:solidFill>
                  <a:srgbClr val="505050"/>
                </a:solidFill>
                <a:latin typeface="Arial" pitchFamily="34" charset="0"/>
                <a:cs typeface="Arial" pitchFamily="34" charset="0"/>
              </a:defRPr>
            </a:lvl2pPr>
            <a:lvl3pPr>
              <a:defRPr sz="1200">
                <a:solidFill>
                  <a:srgbClr val="505050"/>
                </a:solidFill>
                <a:latin typeface="Arial" pitchFamily="34" charset="0"/>
                <a:cs typeface="Arial" pitchFamily="34" charset="0"/>
              </a:defRPr>
            </a:lvl3pPr>
            <a:lvl4pPr>
              <a:defRPr sz="1200">
                <a:solidFill>
                  <a:srgbClr val="505050"/>
                </a:solidFill>
                <a:latin typeface="Arial" pitchFamily="34" charset="0"/>
                <a:cs typeface="Arial" pitchFamily="34" charset="0"/>
              </a:defRPr>
            </a:lvl4pPr>
            <a:lvl5pPr>
              <a:defRPr sz="1200">
                <a:solidFill>
                  <a:srgbClr val="505050"/>
                </a:solidFill>
                <a:latin typeface="Arial" pitchFamily="34" charset="0"/>
                <a:cs typeface="Arial" pitchFamily="34" charset="0"/>
              </a:defRPr>
            </a:lvl5pPr>
          </a:lstStyle>
          <a:p>
            <a:pPr lvl="0"/>
            <a:r>
              <a:rPr lang="es-ES"/>
              <a:t>(</a:t>
            </a:r>
            <a:r>
              <a:rPr lang="es-ES" err="1"/>
              <a:t>arial</a:t>
            </a:r>
            <a:r>
              <a:rPr lang="es-ES"/>
              <a:t> 14, gris oscuro)</a:t>
            </a:r>
          </a:p>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lang="es-ES" err="1"/>
              <a:t>Xxxxxxxxx</a:t>
            </a:r>
            <a:r>
              <a:rPr lang="es-ES"/>
              <a:t> </a:t>
            </a:r>
            <a:r>
              <a:rPr lang="es-ES" err="1"/>
              <a:t>xxxxxxxx</a:t>
            </a:r>
            <a:r>
              <a:rPr lang="es-ES"/>
              <a:t> </a:t>
            </a:r>
            <a:r>
              <a:rPr lang="es-ES" err="1"/>
              <a:t>xxxxxxx</a:t>
            </a:r>
            <a:r>
              <a:rPr lang="es-ES"/>
              <a:t>.</a:t>
            </a:r>
          </a:p>
        </p:txBody>
      </p:sp>
      <p:pic>
        <p:nvPicPr>
          <p:cNvPr id="6" name="5 Imagen"/>
          <p:cNvPicPr>
            <a:picLocks noChangeAspect="1"/>
          </p:cNvPicPr>
          <p:nvPr userDrawn="1"/>
        </p:nvPicPr>
        <p:blipFill rotWithShape="1">
          <a:blip r:embed="rId2" cstate="print">
            <a:extLst>
              <a:ext uri="{28A0092B-C50C-407E-A947-70E740481C1C}">
                <a14:useLocalDpi xmlns:a14="http://schemas.microsoft.com/office/drawing/2010/main" val="0"/>
              </a:ext>
            </a:extLst>
          </a:blip>
          <a:srcRect l="13336" t="18939" r="12616" b="19389"/>
          <a:stretch/>
        </p:blipFill>
        <p:spPr>
          <a:xfrm>
            <a:off x="8976321" y="441011"/>
            <a:ext cx="2806135" cy="1168088"/>
          </a:xfrm>
          <a:prstGeom prst="rect">
            <a:avLst/>
          </a:prstGeom>
        </p:spPr>
      </p:pic>
      <p:sp>
        <p:nvSpPr>
          <p:cNvPr id="8" name="Shape 415"/>
          <p:cNvSpPr/>
          <p:nvPr userDrawn="1"/>
        </p:nvSpPr>
        <p:spPr>
          <a:xfrm>
            <a:off x="1" y="1"/>
            <a:ext cx="8784299" cy="1484783"/>
          </a:xfrm>
          <a:prstGeom prst="roundRect">
            <a:avLst>
              <a:gd name="adj" fmla="val 739"/>
            </a:avLst>
          </a:prstGeom>
          <a:gradFill>
            <a:gsLst>
              <a:gs pos="0">
                <a:srgbClr val="AAB900">
                  <a:alpha val="91791"/>
                </a:srgbClr>
              </a:gs>
              <a:gs pos="100000">
                <a:srgbClr val="4F7DB2">
                  <a:alpha val="91791"/>
                </a:srgbClr>
              </a:gs>
            </a:gsLst>
            <a:lin ang="10801612"/>
          </a:gradFill>
          <a:ln w="12700">
            <a:miter lim="400000"/>
          </a:ln>
        </p:spPr>
        <p:txBody>
          <a:bodyPr lIns="0" tIns="0" rIns="0" bIns="0" anchor="ctr"/>
          <a:lstStyle/>
          <a:p>
            <a:pPr lvl="0"/>
            <a:endParaRPr sz="1800"/>
          </a:p>
        </p:txBody>
      </p:sp>
      <p:sp>
        <p:nvSpPr>
          <p:cNvPr id="2" name="1 Título"/>
          <p:cNvSpPr>
            <a:spLocks noGrp="1"/>
          </p:cNvSpPr>
          <p:nvPr>
            <p:ph type="title" hasCustomPrompt="1"/>
          </p:nvPr>
        </p:nvSpPr>
        <p:spPr>
          <a:xfrm>
            <a:off x="407708" y="310391"/>
            <a:ext cx="7968885" cy="432000"/>
          </a:xfrm>
        </p:spPr>
        <p:txBody>
          <a:bodyPr anchor="t">
            <a:normAutofit/>
          </a:bodyPr>
          <a:lstStyle>
            <a:lvl1pPr algn="l">
              <a:defRPr sz="1800" b="1" cap="none">
                <a:solidFill>
                  <a:schemeClr val="bg1"/>
                </a:solidFill>
                <a:latin typeface="Arial" pitchFamily="34" charset="0"/>
                <a:cs typeface="Arial" pitchFamily="34" charset="0"/>
              </a:defRPr>
            </a:lvl1pPr>
          </a:lstStyle>
          <a:p>
            <a:r>
              <a:rPr lang="es-CL" dirty="0"/>
              <a:t>Arquitectura de micro servicios</a:t>
            </a:r>
            <a:endParaRPr lang="es-ES" dirty="0"/>
          </a:p>
        </p:txBody>
      </p:sp>
    </p:spTree>
    <p:extLst>
      <p:ext uri="{BB962C8B-B14F-4D97-AF65-F5344CB8AC3E}">
        <p14:creationId xmlns:p14="http://schemas.microsoft.com/office/powerpoint/2010/main" val="301363302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19_Encabezado de sección">
    <p:spTree>
      <p:nvGrpSpPr>
        <p:cNvPr id="1" name=""/>
        <p:cNvGrpSpPr/>
        <p:nvPr/>
      </p:nvGrpSpPr>
      <p:grpSpPr>
        <a:xfrm>
          <a:off x="0" y="0"/>
          <a:ext cx="0" cy="0"/>
          <a:chOff x="0" y="0"/>
          <a:chExt cx="0" cy="0"/>
        </a:xfrm>
      </p:grpSpPr>
      <p:sp>
        <p:nvSpPr>
          <p:cNvPr id="3" name="2 Marcador de texto"/>
          <p:cNvSpPr>
            <a:spLocks noGrp="1"/>
          </p:cNvSpPr>
          <p:nvPr>
            <p:ph type="body" idx="1" hasCustomPrompt="1"/>
          </p:nvPr>
        </p:nvSpPr>
        <p:spPr>
          <a:xfrm>
            <a:off x="527381" y="2277343"/>
            <a:ext cx="11040000" cy="432048"/>
          </a:xfrm>
        </p:spPr>
        <p:txBody>
          <a:bodyPr anchor="t">
            <a:normAutofit/>
          </a:bodyPr>
          <a:lstStyle>
            <a:lvl1pPr marL="0" indent="0">
              <a:buNone/>
              <a:defRPr sz="1600" baseline="0">
                <a:solidFill>
                  <a:srgbClr val="9AAE04"/>
                </a:solidFill>
                <a:latin typeface="Arial" pitchFamily="34" charset="0"/>
                <a:cs typeface="Arial"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Subtítulo (</a:t>
            </a:r>
            <a:r>
              <a:rPr lang="es-ES" err="1"/>
              <a:t>arial</a:t>
            </a:r>
            <a:r>
              <a:rPr lang="es-ES"/>
              <a:t> 16, minúscula, verde)</a:t>
            </a:r>
          </a:p>
        </p:txBody>
      </p:sp>
      <p:sp>
        <p:nvSpPr>
          <p:cNvPr id="14" name="13 Marcador de contenido"/>
          <p:cNvSpPr>
            <a:spLocks noGrp="1"/>
          </p:cNvSpPr>
          <p:nvPr>
            <p:ph sz="quarter" idx="11" hasCustomPrompt="1"/>
          </p:nvPr>
        </p:nvSpPr>
        <p:spPr>
          <a:xfrm>
            <a:off x="527381" y="2925416"/>
            <a:ext cx="11041227" cy="2951857"/>
          </a:xfrm>
        </p:spPr>
        <p:txBody>
          <a:bodyPr>
            <a:normAutofit/>
          </a:bodyPr>
          <a:lstStyle>
            <a:lvl1pPr marL="0" marR="0" indent="0" algn="l" defTabSz="914400" rtl="0" eaLnBrk="1" fontAlgn="auto" latinLnBrk="0" hangingPunct="1">
              <a:lnSpc>
                <a:spcPct val="100000"/>
              </a:lnSpc>
              <a:spcBef>
                <a:spcPct val="20000"/>
              </a:spcBef>
              <a:spcAft>
                <a:spcPts val="0"/>
              </a:spcAft>
              <a:buClrTx/>
              <a:buSzTx/>
              <a:buFont typeface="Arial" pitchFamily="34" charset="0"/>
              <a:buNone/>
              <a:tabLst/>
              <a:defRPr sz="1400">
                <a:solidFill>
                  <a:srgbClr val="505050"/>
                </a:solidFill>
                <a:latin typeface="Arial" pitchFamily="34" charset="0"/>
                <a:cs typeface="Arial" pitchFamily="34" charset="0"/>
              </a:defRPr>
            </a:lvl1pPr>
            <a:lvl2pPr>
              <a:defRPr sz="1200">
                <a:solidFill>
                  <a:srgbClr val="505050"/>
                </a:solidFill>
                <a:latin typeface="Arial" pitchFamily="34" charset="0"/>
                <a:cs typeface="Arial" pitchFamily="34" charset="0"/>
              </a:defRPr>
            </a:lvl2pPr>
            <a:lvl3pPr>
              <a:defRPr sz="1200">
                <a:solidFill>
                  <a:srgbClr val="505050"/>
                </a:solidFill>
                <a:latin typeface="Arial" pitchFamily="34" charset="0"/>
                <a:cs typeface="Arial" pitchFamily="34" charset="0"/>
              </a:defRPr>
            </a:lvl3pPr>
            <a:lvl4pPr>
              <a:defRPr sz="1200">
                <a:solidFill>
                  <a:srgbClr val="505050"/>
                </a:solidFill>
                <a:latin typeface="Arial" pitchFamily="34" charset="0"/>
                <a:cs typeface="Arial" pitchFamily="34" charset="0"/>
              </a:defRPr>
            </a:lvl4pPr>
            <a:lvl5pPr>
              <a:defRPr sz="1200">
                <a:solidFill>
                  <a:srgbClr val="505050"/>
                </a:solidFill>
                <a:latin typeface="Arial" pitchFamily="34" charset="0"/>
                <a:cs typeface="Arial" pitchFamily="34" charset="0"/>
              </a:defRPr>
            </a:lvl5pPr>
          </a:lstStyle>
          <a:p>
            <a:pPr lvl="0"/>
            <a:r>
              <a:rPr lang="es-ES"/>
              <a:t>(</a:t>
            </a:r>
            <a:r>
              <a:rPr lang="es-ES" err="1"/>
              <a:t>arial</a:t>
            </a:r>
            <a:r>
              <a:rPr lang="es-ES"/>
              <a:t> 14, gris oscuro)</a:t>
            </a:r>
          </a:p>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lang="es-ES" err="1"/>
              <a:t>Xxxxxxxxx</a:t>
            </a:r>
            <a:r>
              <a:rPr lang="es-ES"/>
              <a:t> </a:t>
            </a:r>
            <a:r>
              <a:rPr lang="es-ES" err="1"/>
              <a:t>xxxxxxxx</a:t>
            </a:r>
            <a:r>
              <a:rPr lang="es-ES"/>
              <a:t> </a:t>
            </a:r>
            <a:r>
              <a:rPr lang="es-ES" err="1"/>
              <a:t>xxxxxxx</a:t>
            </a:r>
            <a:r>
              <a:rPr lang="es-ES"/>
              <a:t>.</a:t>
            </a:r>
          </a:p>
        </p:txBody>
      </p:sp>
      <p:pic>
        <p:nvPicPr>
          <p:cNvPr id="6" name="5 Imagen"/>
          <p:cNvPicPr>
            <a:picLocks noChangeAspect="1"/>
          </p:cNvPicPr>
          <p:nvPr userDrawn="1"/>
        </p:nvPicPr>
        <p:blipFill rotWithShape="1">
          <a:blip r:embed="rId2" cstate="print">
            <a:extLst>
              <a:ext uri="{28A0092B-C50C-407E-A947-70E740481C1C}">
                <a14:useLocalDpi xmlns:a14="http://schemas.microsoft.com/office/drawing/2010/main" val="0"/>
              </a:ext>
            </a:extLst>
          </a:blip>
          <a:srcRect l="13336" t="18939" r="12616" b="19389"/>
          <a:stretch/>
        </p:blipFill>
        <p:spPr>
          <a:xfrm>
            <a:off x="8976321" y="441011"/>
            <a:ext cx="2806135" cy="1168088"/>
          </a:xfrm>
          <a:prstGeom prst="rect">
            <a:avLst/>
          </a:prstGeom>
        </p:spPr>
      </p:pic>
      <p:sp>
        <p:nvSpPr>
          <p:cNvPr id="8" name="Shape 415"/>
          <p:cNvSpPr/>
          <p:nvPr userDrawn="1"/>
        </p:nvSpPr>
        <p:spPr>
          <a:xfrm>
            <a:off x="1" y="1"/>
            <a:ext cx="8784299" cy="1484783"/>
          </a:xfrm>
          <a:prstGeom prst="roundRect">
            <a:avLst>
              <a:gd name="adj" fmla="val 739"/>
            </a:avLst>
          </a:prstGeom>
          <a:gradFill>
            <a:gsLst>
              <a:gs pos="0">
                <a:srgbClr val="AAB900">
                  <a:alpha val="91791"/>
                </a:srgbClr>
              </a:gs>
              <a:gs pos="100000">
                <a:srgbClr val="4F7DB2">
                  <a:alpha val="91791"/>
                </a:srgbClr>
              </a:gs>
            </a:gsLst>
            <a:lin ang="10801612"/>
          </a:gradFill>
          <a:ln w="12700">
            <a:miter lim="400000"/>
          </a:ln>
        </p:spPr>
        <p:txBody>
          <a:bodyPr lIns="0" tIns="0" rIns="0" bIns="0" anchor="ctr"/>
          <a:lstStyle/>
          <a:p>
            <a:pPr lvl="0"/>
            <a:endParaRPr sz="1800"/>
          </a:p>
        </p:txBody>
      </p:sp>
      <p:sp>
        <p:nvSpPr>
          <p:cNvPr id="2" name="1 Título"/>
          <p:cNvSpPr>
            <a:spLocks noGrp="1"/>
          </p:cNvSpPr>
          <p:nvPr>
            <p:ph type="title" hasCustomPrompt="1"/>
          </p:nvPr>
        </p:nvSpPr>
        <p:spPr>
          <a:xfrm>
            <a:off x="407708" y="310391"/>
            <a:ext cx="7968885" cy="432000"/>
          </a:xfrm>
        </p:spPr>
        <p:txBody>
          <a:bodyPr anchor="t">
            <a:normAutofit/>
          </a:bodyPr>
          <a:lstStyle>
            <a:lvl1pPr algn="l">
              <a:defRPr sz="1800" b="1" cap="none">
                <a:solidFill>
                  <a:schemeClr val="bg1"/>
                </a:solidFill>
                <a:latin typeface="Arial" pitchFamily="34" charset="0"/>
                <a:cs typeface="Arial" pitchFamily="34" charset="0"/>
              </a:defRPr>
            </a:lvl1pPr>
          </a:lstStyle>
          <a:p>
            <a:r>
              <a:rPr lang="es-CL" dirty="0"/>
              <a:t>Arquitectura de micro servicios</a:t>
            </a:r>
            <a:endParaRPr lang="es-ES" dirty="0"/>
          </a:p>
        </p:txBody>
      </p:sp>
    </p:spTree>
    <p:extLst>
      <p:ext uri="{BB962C8B-B14F-4D97-AF65-F5344CB8AC3E}">
        <p14:creationId xmlns:p14="http://schemas.microsoft.com/office/powerpoint/2010/main" val="336850704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20_Encabezado de sección">
    <p:spTree>
      <p:nvGrpSpPr>
        <p:cNvPr id="1" name=""/>
        <p:cNvGrpSpPr/>
        <p:nvPr/>
      </p:nvGrpSpPr>
      <p:grpSpPr>
        <a:xfrm>
          <a:off x="0" y="0"/>
          <a:ext cx="0" cy="0"/>
          <a:chOff x="0" y="0"/>
          <a:chExt cx="0" cy="0"/>
        </a:xfrm>
      </p:grpSpPr>
      <p:sp>
        <p:nvSpPr>
          <p:cNvPr id="3" name="2 Marcador de texto"/>
          <p:cNvSpPr>
            <a:spLocks noGrp="1"/>
          </p:cNvSpPr>
          <p:nvPr>
            <p:ph type="body" idx="1" hasCustomPrompt="1"/>
          </p:nvPr>
        </p:nvSpPr>
        <p:spPr>
          <a:xfrm>
            <a:off x="527381" y="2277343"/>
            <a:ext cx="11040000" cy="432048"/>
          </a:xfrm>
        </p:spPr>
        <p:txBody>
          <a:bodyPr anchor="t">
            <a:normAutofit/>
          </a:bodyPr>
          <a:lstStyle>
            <a:lvl1pPr marL="0" indent="0">
              <a:buNone/>
              <a:defRPr sz="1600" baseline="0">
                <a:solidFill>
                  <a:srgbClr val="9AAE04"/>
                </a:solidFill>
                <a:latin typeface="Arial" pitchFamily="34" charset="0"/>
                <a:cs typeface="Arial"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Subtítulo (</a:t>
            </a:r>
            <a:r>
              <a:rPr lang="es-ES" err="1"/>
              <a:t>arial</a:t>
            </a:r>
            <a:r>
              <a:rPr lang="es-ES"/>
              <a:t> 16, minúscula, verde)</a:t>
            </a:r>
          </a:p>
        </p:txBody>
      </p:sp>
      <p:sp>
        <p:nvSpPr>
          <p:cNvPr id="14" name="13 Marcador de contenido"/>
          <p:cNvSpPr>
            <a:spLocks noGrp="1"/>
          </p:cNvSpPr>
          <p:nvPr>
            <p:ph sz="quarter" idx="11" hasCustomPrompt="1"/>
          </p:nvPr>
        </p:nvSpPr>
        <p:spPr>
          <a:xfrm>
            <a:off x="527381" y="2925416"/>
            <a:ext cx="11041227" cy="2951857"/>
          </a:xfrm>
        </p:spPr>
        <p:txBody>
          <a:bodyPr>
            <a:normAutofit/>
          </a:bodyPr>
          <a:lstStyle>
            <a:lvl1pPr marL="0" marR="0" indent="0" algn="l" defTabSz="914400" rtl="0" eaLnBrk="1" fontAlgn="auto" latinLnBrk="0" hangingPunct="1">
              <a:lnSpc>
                <a:spcPct val="100000"/>
              </a:lnSpc>
              <a:spcBef>
                <a:spcPct val="20000"/>
              </a:spcBef>
              <a:spcAft>
                <a:spcPts val="0"/>
              </a:spcAft>
              <a:buClrTx/>
              <a:buSzTx/>
              <a:buFont typeface="Arial" pitchFamily="34" charset="0"/>
              <a:buNone/>
              <a:tabLst/>
              <a:defRPr sz="1400">
                <a:solidFill>
                  <a:srgbClr val="505050"/>
                </a:solidFill>
                <a:latin typeface="Arial" pitchFamily="34" charset="0"/>
                <a:cs typeface="Arial" pitchFamily="34" charset="0"/>
              </a:defRPr>
            </a:lvl1pPr>
            <a:lvl2pPr>
              <a:defRPr sz="1200">
                <a:solidFill>
                  <a:srgbClr val="505050"/>
                </a:solidFill>
                <a:latin typeface="Arial" pitchFamily="34" charset="0"/>
                <a:cs typeface="Arial" pitchFamily="34" charset="0"/>
              </a:defRPr>
            </a:lvl2pPr>
            <a:lvl3pPr>
              <a:defRPr sz="1200">
                <a:solidFill>
                  <a:srgbClr val="505050"/>
                </a:solidFill>
                <a:latin typeface="Arial" pitchFamily="34" charset="0"/>
                <a:cs typeface="Arial" pitchFamily="34" charset="0"/>
              </a:defRPr>
            </a:lvl3pPr>
            <a:lvl4pPr>
              <a:defRPr sz="1200">
                <a:solidFill>
                  <a:srgbClr val="505050"/>
                </a:solidFill>
                <a:latin typeface="Arial" pitchFamily="34" charset="0"/>
                <a:cs typeface="Arial" pitchFamily="34" charset="0"/>
              </a:defRPr>
            </a:lvl4pPr>
            <a:lvl5pPr>
              <a:defRPr sz="1200">
                <a:solidFill>
                  <a:srgbClr val="505050"/>
                </a:solidFill>
                <a:latin typeface="Arial" pitchFamily="34" charset="0"/>
                <a:cs typeface="Arial" pitchFamily="34" charset="0"/>
              </a:defRPr>
            </a:lvl5pPr>
          </a:lstStyle>
          <a:p>
            <a:pPr lvl="0"/>
            <a:r>
              <a:rPr lang="es-ES"/>
              <a:t>(</a:t>
            </a:r>
            <a:r>
              <a:rPr lang="es-ES" err="1"/>
              <a:t>arial</a:t>
            </a:r>
            <a:r>
              <a:rPr lang="es-ES"/>
              <a:t> 14, gris oscuro)</a:t>
            </a:r>
          </a:p>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lang="es-ES" err="1"/>
              <a:t>Xxxxxxxxx</a:t>
            </a:r>
            <a:r>
              <a:rPr lang="es-ES"/>
              <a:t> </a:t>
            </a:r>
            <a:r>
              <a:rPr lang="es-ES" err="1"/>
              <a:t>xxxxxxxx</a:t>
            </a:r>
            <a:r>
              <a:rPr lang="es-ES"/>
              <a:t> </a:t>
            </a:r>
            <a:r>
              <a:rPr lang="es-ES" err="1"/>
              <a:t>xxxxxxx</a:t>
            </a:r>
            <a:r>
              <a:rPr lang="es-ES"/>
              <a:t>.</a:t>
            </a:r>
          </a:p>
        </p:txBody>
      </p:sp>
      <p:pic>
        <p:nvPicPr>
          <p:cNvPr id="6" name="5 Imagen"/>
          <p:cNvPicPr>
            <a:picLocks noChangeAspect="1"/>
          </p:cNvPicPr>
          <p:nvPr userDrawn="1"/>
        </p:nvPicPr>
        <p:blipFill rotWithShape="1">
          <a:blip r:embed="rId2" cstate="print">
            <a:extLst>
              <a:ext uri="{28A0092B-C50C-407E-A947-70E740481C1C}">
                <a14:useLocalDpi xmlns:a14="http://schemas.microsoft.com/office/drawing/2010/main" val="0"/>
              </a:ext>
            </a:extLst>
          </a:blip>
          <a:srcRect l="13336" t="18939" r="12616" b="19389"/>
          <a:stretch/>
        </p:blipFill>
        <p:spPr>
          <a:xfrm>
            <a:off x="8976321" y="441011"/>
            <a:ext cx="2806135" cy="1168088"/>
          </a:xfrm>
          <a:prstGeom prst="rect">
            <a:avLst/>
          </a:prstGeom>
        </p:spPr>
      </p:pic>
      <p:sp>
        <p:nvSpPr>
          <p:cNvPr id="8" name="Shape 415"/>
          <p:cNvSpPr/>
          <p:nvPr userDrawn="1"/>
        </p:nvSpPr>
        <p:spPr>
          <a:xfrm>
            <a:off x="1" y="1"/>
            <a:ext cx="8784299" cy="1484783"/>
          </a:xfrm>
          <a:prstGeom prst="roundRect">
            <a:avLst>
              <a:gd name="adj" fmla="val 739"/>
            </a:avLst>
          </a:prstGeom>
          <a:gradFill>
            <a:gsLst>
              <a:gs pos="0">
                <a:srgbClr val="AAB900">
                  <a:alpha val="91791"/>
                </a:srgbClr>
              </a:gs>
              <a:gs pos="100000">
                <a:srgbClr val="4F7DB2">
                  <a:alpha val="91791"/>
                </a:srgbClr>
              </a:gs>
            </a:gsLst>
            <a:lin ang="10801612"/>
          </a:gradFill>
          <a:ln w="12700">
            <a:miter lim="400000"/>
          </a:ln>
        </p:spPr>
        <p:txBody>
          <a:bodyPr lIns="0" tIns="0" rIns="0" bIns="0" anchor="ctr"/>
          <a:lstStyle/>
          <a:p>
            <a:pPr lvl="0"/>
            <a:endParaRPr sz="1800"/>
          </a:p>
        </p:txBody>
      </p:sp>
      <p:sp>
        <p:nvSpPr>
          <p:cNvPr id="2" name="1 Título"/>
          <p:cNvSpPr>
            <a:spLocks noGrp="1"/>
          </p:cNvSpPr>
          <p:nvPr>
            <p:ph type="title" hasCustomPrompt="1"/>
          </p:nvPr>
        </p:nvSpPr>
        <p:spPr>
          <a:xfrm>
            <a:off x="407708" y="310391"/>
            <a:ext cx="7968885" cy="432000"/>
          </a:xfrm>
        </p:spPr>
        <p:txBody>
          <a:bodyPr anchor="t">
            <a:normAutofit/>
          </a:bodyPr>
          <a:lstStyle>
            <a:lvl1pPr algn="l">
              <a:defRPr sz="1800" b="1" cap="none">
                <a:solidFill>
                  <a:schemeClr val="bg1"/>
                </a:solidFill>
                <a:latin typeface="Arial" pitchFamily="34" charset="0"/>
                <a:cs typeface="Arial" pitchFamily="34" charset="0"/>
              </a:defRPr>
            </a:lvl1pPr>
          </a:lstStyle>
          <a:p>
            <a:r>
              <a:rPr lang="es-CL" dirty="0"/>
              <a:t>Arquitectura de micro servicios</a:t>
            </a:r>
            <a:endParaRPr lang="es-ES" dirty="0"/>
          </a:p>
        </p:txBody>
      </p:sp>
    </p:spTree>
    <p:extLst>
      <p:ext uri="{BB962C8B-B14F-4D97-AF65-F5344CB8AC3E}">
        <p14:creationId xmlns:p14="http://schemas.microsoft.com/office/powerpoint/2010/main" val="77748961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21_Encabezado de sección">
    <p:spTree>
      <p:nvGrpSpPr>
        <p:cNvPr id="1" name=""/>
        <p:cNvGrpSpPr/>
        <p:nvPr/>
      </p:nvGrpSpPr>
      <p:grpSpPr>
        <a:xfrm>
          <a:off x="0" y="0"/>
          <a:ext cx="0" cy="0"/>
          <a:chOff x="0" y="0"/>
          <a:chExt cx="0" cy="0"/>
        </a:xfrm>
      </p:grpSpPr>
      <p:sp>
        <p:nvSpPr>
          <p:cNvPr id="3" name="2 Marcador de texto"/>
          <p:cNvSpPr>
            <a:spLocks noGrp="1"/>
          </p:cNvSpPr>
          <p:nvPr>
            <p:ph type="body" idx="1" hasCustomPrompt="1"/>
          </p:nvPr>
        </p:nvSpPr>
        <p:spPr>
          <a:xfrm>
            <a:off x="527381" y="2277343"/>
            <a:ext cx="11040000" cy="432048"/>
          </a:xfrm>
        </p:spPr>
        <p:txBody>
          <a:bodyPr anchor="t">
            <a:normAutofit/>
          </a:bodyPr>
          <a:lstStyle>
            <a:lvl1pPr marL="0" indent="0">
              <a:buNone/>
              <a:defRPr sz="1600" baseline="0">
                <a:solidFill>
                  <a:srgbClr val="9AAE04"/>
                </a:solidFill>
                <a:latin typeface="Arial" pitchFamily="34" charset="0"/>
                <a:cs typeface="Arial"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Subtítulo (</a:t>
            </a:r>
            <a:r>
              <a:rPr lang="es-ES" err="1"/>
              <a:t>arial</a:t>
            </a:r>
            <a:r>
              <a:rPr lang="es-ES"/>
              <a:t> 16, minúscula, verde)</a:t>
            </a:r>
          </a:p>
        </p:txBody>
      </p:sp>
      <p:sp>
        <p:nvSpPr>
          <p:cNvPr id="14" name="13 Marcador de contenido"/>
          <p:cNvSpPr>
            <a:spLocks noGrp="1"/>
          </p:cNvSpPr>
          <p:nvPr>
            <p:ph sz="quarter" idx="11" hasCustomPrompt="1"/>
          </p:nvPr>
        </p:nvSpPr>
        <p:spPr>
          <a:xfrm>
            <a:off x="527381" y="2925416"/>
            <a:ext cx="11041227" cy="2951857"/>
          </a:xfrm>
        </p:spPr>
        <p:txBody>
          <a:bodyPr>
            <a:normAutofit/>
          </a:bodyPr>
          <a:lstStyle>
            <a:lvl1pPr marL="0" marR="0" indent="0" algn="l" defTabSz="914400" rtl="0" eaLnBrk="1" fontAlgn="auto" latinLnBrk="0" hangingPunct="1">
              <a:lnSpc>
                <a:spcPct val="100000"/>
              </a:lnSpc>
              <a:spcBef>
                <a:spcPct val="20000"/>
              </a:spcBef>
              <a:spcAft>
                <a:spcPts val="0"/>
              </a:spcAft>
              <a:buClrTx/>
              <a:buSzTx/>
              <a:buFont typeface="Arial" pitchFamily="34" charset="0"/>
              <a:buNone/>
              <a:tabLst/>
              <a:defRPr sz="1400">
                <a:solidFill>
                  <a:srgbClr val="505050"/>
                </a:solidFill>
                <a:latin typeface="Arial" pitchFamily="34" charset="0"/>
                <a:cs typeface="Arial" pitchFamily="34" charset="0"/>
              </a:defRPr>
            </a:lvl1pPr>
            <a:lvl2pPr>
              <a:defRPr sz="1200">
                <a:solidFill>
                  <a:srgbClr val="505050"/>
                </a:solidFill>
                <a:latin typeface="Arial" pitchFamily="34" charset="0"/>
                <a:cs typeface="Arial" pitchFamily="34" charset="0"/>
              </a:defRPr>
            </a:lvl2pPr>
            <a:lvl3pPr>
              <a:defRPr sz="1200">
                <a:solidFill>
                  <a:srgbClr val="505050"/>
                </a:solidFill>
                <a:latin typeface="Arial" pitchFamily="34" charset="0"/>
                <a:cs typeface="Arial" pitchFamily="34" charset="0"/>
              </a:defRPr>
            </a:lvl3pPr>
            <a:lvl4pPr>
              <a:defRPr sz="1200">
                <a:solidFill>
                  <a:srgbClr val="505050"/>
                </a:solidFill>
                <a:latin typeface="Arial" pitchFamily="34" charset="0"/>
                <a:cs typeface="Arial" pitchFamily="34" charset="0"/>
              </a:defRPr>
            </a:lvl4pPr>
            <a:lvl5pPr>
              <a:defRPr sz="1200">
                <a:solidFill>
                  <a:srgbClr val="505050"/>
                </a:solidFill>
                <a:latin typeface="Arial" pitchFamily="34" charset="0"/>
                <a:cs typeface="Arial" pitchFamily="34" charset="0"/>
              </a:defRPr>
            </a:lvl5pPr>
          </a:lstStyle>
          <a:p>
            <a:pPr lvl="0"/>
            <a:r>
              <a:rPr lang="es-ES"/>
              <a:t>(</a:t>
            </a:r>
            <a:r>
              <a:rPr lang="es-ES" err="1"/>
              <a:t>arial</a:t>
            </a:r>
            <a:r>
              <a:rPr lang="es-ES"/>
              <a:t> 14, gris oscuro)</a:t>
            </a:r>
          </a:p>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lang="es-ES" err="1"/>
              <a:t>Xxxxxxxxx</a:t>
            </a:r>
            <a:r>
              <a:rPr lang="es-ES"/>
              <a:t> </a:t>
            </a:r>
            <a:r>
              <a:rPr lang="es-ES" err="1"/>
              <a:t>xxxxxxxx</a:t>
            </a:r>
            <a:r>
              <a:rPr lang="es-ES"/>
              <a:t> </a:t>
            </a:r>
            <a:r>
              <a:rPr lang="es-ES" err="1"/>
              <a:t>xxxxxxx</a:t>
            </a:r>
            <a:r>
              <a:rPr lang="es-ES"/>
              <a:t>.</a:t>
            </a:r>
          </a:p>
        </p:txBody>
      </p:sp>
      <p:pic>
        <p:nvPicPr>
          <p:cNvPr id="6" name="5 Imagen"/>
          <p:cNvPicPr>
            <a:picLocks noChangeAspect="1"/>
          </p:cNvPicPr>
          <p:nvPr userDrawn="1"/>
        </p:nvPicPr>
        <p:blipFill rotWithShape="1">
          <a:blip r:embed="rId2" cstate="print">
            <a:extLst>
              <a:ext uri="{28A0092B-C50C-407E-A947-70E740481C1C}">
                <a14:useLocalDpi xmlns:a14="http://schemas.microsoft.com/office/drawing/2010/main" val="0"/>
              </a:ext>
            </a:extLst>
          </a:blip>
          <a:srcRect l="13336" t="18939" r="12616" b="19389"/>
          <a:stretch/>
        </p:blipFill>
        <p:spPr>
          <a:xfrm>
            <a:off x="8976321" y="441011"/>
            <a:ext cx="2806135" cy="1168088"/>
          </a:xfrm>
          <a:prstGeom prst="rect">
            <a:avLst/>
          </a:prstGeom>
        </p:spPr>
      </p:pic>
      <p:sp>
        <p:nvSpPr>
          <p:cNvPr id="8" name="Shape 415"/>
          <p:cNvSpPr/>
          <p:nvPr userDrawn="1"/>
        </p:nvSpPr>
        <p:spPr>
          <a:xfrm>
            <a:off x="1" y="1"/>
            <a:ext cx="8784299" cy="1484783"/>
          </a:xfrm>
          <a:prstGeom prst="roundRect">
            <a:avLst>
              <a:gd name="adj" fmla="val 739"/>
            </a:avLst>
          </a:prstGeom>
          <a:gradFill>
            <a:gsLst>
              <a:gs pos="0">
                <a:srgbClr val="AAB900">
                  <a:alpha val="91791"/>
                </a:srgbClr>
              </a:gs>
              <a:gs pos="100000">
                <a:srgbClr val="4F7DB2">
                  <a:alpha val="91791"/>
                </a:srgbClr>
              </a:gs>
            </a:gsLst>
            <a:lin ang="10801612"/>
          </a:gradFill>
          <a:ln w="12700">
            <a:miter lim="400000"/>
          </a:ln>
        </p:spPr>
        <p:txBody>
          <a:bodyPr lIns="0" tIns="0" rIns="0" bIns="0" anchor="ctr"/>
          <a:lstStyle/>
          <a:p>
            <a:pPr lvl="0"/>
            <a:endParaRPr sz="1800"/>
          </a:p>
        </p:txBody>
      </p:sp>
      <p:sp>
        <p:nvSpPr>
          <p:cNvPr id="2" name="1 Título"/>
          <p:cNvSpPr>
            <a:spLocks noGrp="1"/>
          </p:cNvSpPr>
          <p:nvPr>
            <p:ph type="title" hasCustomPrompt="1"/>
          </p:nvPr>
        </p:nvSpPr>
        <p:spPr>
          <a:xfrm>
            <a:off x="407708" y="310391"/>
            <a:ext cx="7968885" cy="432000"/>
          </a:xfrm>
        </p:spPr>
        <p:txBody>
          <a:bodyPr anchor="t">
            <a:normAutofit/>
          </a:bodyPr>
          <a:lstStyle>
            <a:lvl1pPr algn="l">
              <a:defRPr sz="1800" b="1" cap="none">
                <a:solidFill>
                  <a:schemeClr val="bg1"/>
                </a:solidFill>
                <a:latin typeface="Arial" pitchFamily="34" charset="0"/>
                <a:cs typeface="Arial" pitchFamily="34" charset="0"/>
              </a:defRPr>
            </a:lvl1pPr>
          </a:lstStyle>
          <a:p>
            <a:r>
              <a:rPr lang="es-CL" dirty="0"/>
              <a:t>Arquitectura de micro servicios</a:t>
            </a:r>
            <a:endParaRPr lang="es-ES" dirty="0"/>
          </a:p>
        </p:txBody>
      </p:sp>
    </p:spTree>
    <p:extLst>
      <p:ext uri="{BB962C8B-B14F-4D97-AF65-F5344CB8AC3E}">
        <p14:creationId xmlns:p14="http://schemas.microsoft.com/office/powerpoint/2010/main" val="87154078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22_Encabezado de sección">
    <p:spTree>
      <p:nvGrpSpPr>
        <p:cNvPr id="1" name=""/>
        <p:cNvGrpSpPr/>
        <p:nvPr/>
      </p:nvGrpSpPr>
      <p:grpSpPr>
        <a:xfrm>
          <a:off x="0" y="0"/>
          <a:ext cx="0" cy="0"/>
          <a:chOff x="0" y="0"/>
          <a:chExt cx="0" cy="0"/>
        </a:xfrm>
      </p:grpSpPr>
      <p:sp>
        <p:nvSpPr>
          <p:cNvPr id="3" name="2 Marcador de texto"/>
          <p:cNvSpPr>
            <a:spLocks noGrp="1"/>
          </p:cNvSpPr>
          <p:nvPr>
            <p:ph type="body" idx="1" hasCustomPrompt="1"/>
          </p:nvPr>
        </p:nvSpPr>
        <p:spPr>
          <a:xfrm>
            <a:off x="527381" y="2277343"/>
            <a:ext cx="11040000" cy="432048"/>
          </a:xfrm>
        </p:spPr>
        <p:txBody>
          <a:bodyPr anchor="t">
            <a:normAutofit/>
          </a:bodyPr>
          <a:lstStyle>
            <a:lvl1pPr marL="0" indent="0">
              <a:buNone/>
              <a:defRPr sz="1600" baseline="0">
                <a:solidFill>
                  <a:srgbClr val="9AAE04"/>
                </a:solidFill>
                <a:latin typeface="Arial" pitchFamily="34" charset="0"/>
                <a:cs typeface="Arial"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Subtítulo (</a:t>
            </a:r>
            <a:r>
              <a:rPr lang="es-ES" err="1"/>
              <a:t>arial</a:t>
            </a:r>
            <a:r>
              <a:rPr lang="es-ES"/>
              <a:t> 16, minúscula, verde)</a:t>
            </a:r>
          </a:p>
        </p:txBody>
      </p:sp>
      <p:sp>
        <p:nvSpPr>
          <p:cNvPr id="14" name="13 Marcador de contenido"/>
          <p:cNvSpPr>
            <a:spLocks noGrp="1"/>
          </p:cNvSpPr>
          <p:nvPr>
            <p:ph sz="quarter" idx="11" hasCustomPrompt="1"/>
          </p:nvPr>
        </p:nvSpPr>
        <p:spPr>
          <a:xfrm>
            <a:off x="527381" y="2925416"/>
            <a:ext cx="11041227" cy="2951857"/>
          </a:xfrm>
        </p:spPr>
        <p:txBody>
          <a:bodyPr>
            <a:normAutofit/>
          </a:bodyPr>
          <a:lstStyle>
            <a:lvl1pPr marL="0" marR="0" indent="0" algn="l" defTabSz="914400" rtl="0" eaLnBrk="1" fontAlgn="auto" latinLnBrk="0" hangingPunct="1">
              <a:lnSpc>
                <a:spcPct val="100000"/>
              </a:lnSpc>
              <a:spcBef>
                <a:spcPct val="20000"/>
              </a:spcBef>
              <a:spcAft>
                <a:spcPts val="0"/>
              </a:spcAft>
              <a:buClrTx/>
              <a:buSzTx/>
              <a:buFont typeface="Arial" pitchFamily="34" charset="0"/>
              <a:buNone/>
              <a:tabLst/>
              <a:defRPr sz="1400">
                <a:solidFill>
                  <a:srgbClr val="505050"/>
                </a:solidFill>
                <a:latin typeface="Arial" pitchFamily="34" charset="0"/>
                <a:cs typeface="Arial" pitchFamily="34" charset="0"/>
              </a:defRPr>
            </a:lvl1pPr>
            <a:lvl2pPr>
              <a:defRPr sz="1200">
                <a:solidFill>
                  <a:srgbClr val="505050"/>
                </a:solidFill>
                <a:latin typeface="Arial" pitchFamily="34" charset="0"/>
                <a:cs typeface="Arial" pitchFamily="34" charset="0"/>
              </a:defRPr>
            </a:lvl2pPr>
            <a:lvl3pPr>
              <a:defRPr sz="1200">
                <a:solidFill>
                  <a:srgbClr val="505050"/>
                </a:solidFill>
                <a:latin typeface="Arial" pitchFamily="34" charset="0"/>
                <a:cs typeface="Arial" pitchFamily="34" charset="0"/>
              </a:defRPr>
            </a:lvl3pPr>
            <a:lvl4pPr>
              <a:defRPr sz="1200">
                <a:solidFill>
                  <a:srgbClr val="505050"/>
                </a:solidFill>
                <a:latin typeface="Arial" pitchFamily="34" charset="0"/>
                <a:cs typeface="Arial" pitchFamily="34" charset="0"/>
              </a:defRPr>
            </a:lvl4pPr>
            <a:lvl5pPr>
              <a:defRPr sz="1200">
                <a:solidFill>
                  <a:srgbClr val="505050"/>
                </a:solidFill>
                <a:latin typeface="Arial" pitchFamily="34" charset="0"/>
                <a:cs typeface="Arial" pitchFamily="34" charset="0"/>
              </a:defRPr>
            </a:lvl5pPr>
          </a:lstStyle>
          <a:p>
            <a:pPr lvl="0"/>
            <a:r>
              <a:rPr lang="es-ES"/>
              <a:t>(</a:t>
            </a:r>
            <a:r>
              <a:rPr lang="es-ES" err="1"/>
              <a:t>arial</a:t>
            </a:r>
            <a:r>
              <a:rPr lang="es-ES"/>
              <a:t> 14, gris oscuro)</a:t>
            </a:r>
          </a:p>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lang="es-ES" err="1"/>
              <a:t>Xxxxxxxxx</a:t>
            </a:r>
            <a:r>
              <a:rPr lang="es-ES"/>
              <a:t> </a:t>
            </a:r>
            <a:r>
              <a:rPr lang="es-ES" err="1"/>
              <a:t>xxxxxxxx</a:t>
            </a:r>
            <a:r>
              <a:rPr lang="es-ES"/>
              <a:t> </a:t>
            </a:r>
            <a:r>
              <a:rPr lang="es-ES" err="1"/>
              <a:t>xxxxxxx</a:t>
            </a:r>
            <a:r>
              <a:rPr lang="es-ES"/>
              <a:t>.</a:t>
            </a:r>
          </a:p>
        </p:txBody>
      </p:sp>
      <p:pic>
        <p:nvPicPr>
          <p:cNvPr id="6" name="5 Imagen"/>
          <p:cNvPicPr>
            <a:picLocks noChangeAspect="1"/>
          </p:cNvPicPr>
          <p:nvPr userDrawn="1"/>
        </p:nvPicPr>
        <p:blipFill rotWithShape="1">
          <a:blip r:embed="rId2" cstate="print">
            <a:extLst>
              <a:ext uri="{28A0092B-C50C-407E-A947-70E740481C1C}">
                <a14:useLocalDpi xmlns:a14="http://schemas.microsoft.com/office/drawing/2010/main" val="0"/>
              </a:ext>
            </a:extLst>
          </a:blip>
          <a:srcRect l="13336" t="18939" r="12616" b="19389"/>
          <a:stretch/>
        </p:blipFill>
        <p:spPr>
          <a:xfrm>
            <a:off x="8976321" y="441011"/>
            <a:ext cx="2806135" cy="1168088"/>
          </a:xfrm>
          <a:prstGeom prst="rect">
            <a:avLst/>
          </a:prstGeom>
        </p:spPr>
      </p:pic>
      <p:sp>
        <p:nvSpPr>
          <p:cNvPr id="8" name="Shape 415"/>
          <p:cNvSpPr/>
          <p:nvPr userDrawn="1"/>
        </p:nvSpPr>
        <p:spPr>
          <a:xfrm>
            <a:off x="1" y="1"/>
            <a:ext cx="8784299" cy="1484783"/>
          </a:xfrm>
          <a:prstGeom prst="roundRect">
            <a:avLst>
              <a:gd name="adj" fmla="val 739"/>
            </a:avLst>
          </a:prstGeom>
          <a:gradFill>
            <a:gsLst>
              <a:gs pos="0">
                <a:srgbClr val="AAB900">
                  <a:alpha val="91791"/>
                </a:srgbClr>
              </a:gs>
              <a:gs pos="100000">
                <a:srgbClr val="4F7DB2">
                  <a:alpha val="91791"/>
                </a:srgbClr>
              </a:gs>
            </a:gsLst>
            <a:lin ang="10801612"/>
          </a:gradFill>
          <a:ln w="12700">
            <a:miter lim="400000"/>
          </a:ln>
        </p:spPr>
        <p:txBody>
          <a:bodyPr lIns="0" tIns="0" rIns="0" bIns="0" anchor="ctr"/>
          <a:lstStyle/>
          <a:p>
            <a:pPr lvl="0"/>
            <a:endParaRPr sz="1800"/>
          </a:p>
        </p:txBody>
      </p:sp>
      <p:sp>
        <p:nvSpPr>
          <p:cNvPr id="2" name="1 Título"/>
          <p:cNvSpPr>
            <a:spLocks noGrp="1"/>
          </p:cNvSpPr>
          <p:nvPr>
            <p:ph type="title" hasCustomPrompt="1"/>
          </p:nvPr>
        </p:nvSpPr>
        <p:spPr>
          <a:xfrm>
            <a:off x="407708" y="310391"/>
            <a:ext cx="7968885" cy="432000"/>
          </a:xfrm>
        </p:spPr>
        <p:txBody>
          <a:bodyPr anchor="t">
            <a:normAutofit/>
          </a:bodyPr>
          <a:lstStyle>
            <a:lvl1pPr algn="l">
              <a:defRPr sz="1800" b="1" cap="none">
                <a:solidFill>
                  <a:schemeClr val="bg1"/>
                </a:solidFill>
                <a:latin typeface="Arial" pitchFamily="34" charset="0"/>
                <a:cs typeface="Arial" pitchFamily="34" charset="0"/>
              </a:defRPr>
            </a:lvl1pPr>
          </a:lstStyle>
          <a:p>
            <a:r>
              <a:rPr lang="es-CL" dirty="0"/>
              <a:t>Arquitectura de micro servicios</a:t>
            </a:r>
            <a:endParaRPr lang="es-ES" dirty="0"/>
          </a:p>
        </p:txBody>
      </p:sp>
    </p:spTree>
    <p:extLst>
      <p:ext uri="{BB962C8B-B14F-4D97-AF65-F5344CB8AC3E}">
        <p14:creationId xmlns:p14="http://schemas.microsoft.com/office/powerpoint/2010/main" val="217499888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23_Encabezado de sección">
    <p:spTree>
      <p:nvGrpSpPr>
        <p:cNvPr id="1" name=""/>
        <p:cNvGrpSpPr/>
        <p:nvPr/>
      </p:nvGrpSpPr>
      <p:grpSpPr>
        <a:xfrm>
          <a:off x="0" y="0"/>
          <a:ext cx="0" cy="0"/>
          <a:chOff x="0" y="0"/>
          <a:chExt cx="0" cy="0"/>
        </a:xfrm>
      </p:grpSpPr>
      <p:sp>
        <p:nvSpPr>
          <p:cNvPr id="3" name="2 Marcador de texto"/>
          <p:cNvSpPr>
            <a:spLocks noGrp="1"/>
          </p:cNvSpPr>
          <p:nvPr>
            <p:ph type="body" idx="1" hasCustomPrompt="1"/>
          </p:nvPr>
        </p:nvSpPr>
        <p:spPr>
          <a:xfrm>
            <a:off x="527381" y="2277343"/>
            <a:ext cx="11040000" cy="432048"/>
          </a:xfrm>
        </p:spPr>
        <p:txBody>
          <a:bodyPr anchor="t">
            <a:normAutofit/>
          </a:bodyPr>
          <a:lstStyle>
            <a:lvl1pPr marL="0" indent="0">
              <a:buNone/>
              <a:defRPr sz="1600" baseline="0">
                <a:solidFill>
                  <a:srgbClr val="9AAE04"/>
                </a:solidFill>
                <a:latin typeface="Arial" pitchFamily="34" charset="0"/>
                <a:cs typeface="Arial"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Subtítulo (</a:t>
            </a:r>
            <a:r>
              <a:rPr lang="es-ES" err="1"/>
              <a:t>arial</a:t>
            </a:r>
            <a:r>
              <a:rPr lang="es-ES"/>
              <a:t> 16, minúscula, verde)</a:t>
            </a:r>
          </a:p>
        </p:txBody>
      </p:sp>
      <p:sp>
        <p:nvSpPr>
          <p:cNvPr id="14" name="13 Marcador de contenido"/>
          <p:cNvSpPr>
            <a:spLocks noGrp="1"/>
          </p:cNvSpPr>
          <p:nvPr>
            <p:ph sz="quarter" idx="11" hasCustomPrompt="1"/>
          </p:nvPr>
        </p:nvSpPr>
        <p:spPr>
          <a:xfrm>
            <a:off x="527381" y="2925416"/>
            <a:ext cx="11041227" cy="2951857"/>
          </a:xfrm>
        </p:spPr>
        <p:txBody>
          <a:bodyPr>
            <a:normAutofit/>
          </a:bodyPr>
          <a:lstStyle>
            <a:lvl1pPr marL="0" marR="0" indent="0" algn="l" defTabSz="914400" rtl="0" eaLnBrk="1" fontAlgn="auto" latinLnBrk="0" hangingPunct="1">
              <a:lnSpc>
                <a:spcPct val="100000"/>
              </a:lnSpc>
              <a:spcBef>
                <a:spcPct val="20000"/>
              </a:spcBef>
              <a:spcAft>
                <a:spcPts val="0"/>
              </a:spcAft>
              <a:buClrTx/>
              <a:buSzTx/>
              <a:buFont typeface="Arial" pitchFamily="34" charset="0"/>
              <a:buNone/>
              <a:tabLst/>
              <a:defRPr sz="1400">
                <a:solidFill>
                  <a:srgbClr val="505050"/>
                </a:solidFill>
                <a:latin typeface="Arial" pitchFamily="34" charset="0"/>
                <a:cs typeface="Arial" pitchFamily="34" charset="0"/>
              </a:defRPr>
            </a:lvl1pPr>
            <a:lvl2pPr>
              <a:defRPr sz="1200">
                <a:solidFill>
                  <a:srgbClr val="505050"/>
                </a:solidFill>
                <a:latin typeface="Arial" pitchFamily="34" charset="0"/>
                <a:cs typeface="Arial" pitchFamily="34" charset="0"/>
              </a:defRPr>
            </a:lvl2pPr>
            <a:lvl3pPr>
              <a:defRPr sz="1200">
                <a:solidFill>
                  <a:srgbClr val="505050"/>
                </a:solidFill>
                <a:latin typeface="Arial" pitchFamily="34" charset="0"/>
                <a:cs typeface="Arial" pitchFamily="34" charset="0"/>
              </a:defRPr>
            </a:lvl3pPr>
            <a:lvl4pPr>
              <a:defRPr sz="1200">
                <a:solidFill>
                  <a:srgbClr val="505050"/>
                </a:solidFill>
                <a:latin typeface="Arial" pitchFamily="34" charset="0"/>
                <a:cs typeface="Arial" pitchFamily="34" charset="0"/>
              </a:defRPr>
            </a:lvl4pPr>
            <a:lvl5pPr>
              <a:defRPr sz="1200">
                <a:solidFill>
                  <a:srgbClr val="505050"/>
                </a:solidFill>
                <a:latin typeface="Arial" pitchFamily="34" charset="0"/>
                <a:cs typeface="Arial" pitchFamily="34" charset="0"/>
              </a:defRPr>
            </a:lvl5pPr>
          </a:lstStyle>
          <a:p>
            <a:pPr lvl="0"/>
            <a:r>
              <a:rPr lang="es-ES"/>
              <a:t>(</a:t>
            </a:r>
            <a:r>
              <a:rPr lang="es-ES" err="1"/>
              <a:t>arial</a:t>
            </a:r>
            <a:r>
              <a:rPr lang="es-ES"/>
              <a:t> 14, gris oscuro)</a:t>
            </a:r>
          </a:p>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lang="es-ES" err="1"/>
              <a:t>Xxxxxxxxx</a:t>
            </a:r>
            <a:r>
              <a:rPr lang="es-ES"/>
              <a:t> </a:t>
            </a:r>
            <a:r>
              <a:rPr lang="es-ES" err="1"/>
              <a:t>xxxxxxxx</a:t>
            </a:r>
            <a:r>
              <a:rPr lang="es-ES"/>
              <a:t> </a:t>
            </a:r>
            <a:r>
              <a:rPr lang="es-ES" err="1"/>
              <a:t>xxxxxxx</a:t>
            </a:r>
            <a:r>
              <a:rPr lang="es-ES"/>
              <a:t>.</a:t>
            </a:r>
          </a:p>
        </p:txBody>
      </p:sp>
      <p:pic>
        <p:nvPicPr>
          <p:cNvPr id="6" name="5 Imagen"/>
          <p:cNvPicPr>
            <a:picLocks noChangeAspect="1"/>
          </p:cNvPicPr>
          <p:nvPr userDrawn="1"/>
        </p:nvPicPr>
        <p:blipFill rotWithShape="1">
          <a:blip r:embed="rId2" cstate="print">
            <a:extLst>
              <a:ext uri="{28A0092B-C50C-407E-A947-70E740481C1C}">
                <a14:useLocalDpi xmlns:a14="http://schemas.microsoft.com/office/drawing/2010/main" val="0"/>
              </a:ext>
            </a:extLst>
          </a:blip>
          <a:srcRect l="13336" t="18939" r="12616" b="19389"/>
          <a:stretch/>
        </p:blipFill>
        <p:spPr>
          <a:xfrm>
            <a:off x="8976321" y="441011"/>
            <a:ext cx="2806135" cy="1168088"/>
          </a:xfrm>
          <a:prstGeom prst="rect">
            <a:avLst/>
          </a:prstGeom>
        </p:spPr>
      </p:pic>
      <p:sp>
        <p:nvSpPr>
          <p:cNvPr id="8" name="Shape 415"/>
          <p:cNvSpPr/>
          <p:nvPr userDrawn="1"/>
        </p:nvSpPr>
        <p:spPr>
          <a:xfrm>
            <a:off x="1" y="1"/>
            <a:ext cx="8784299" cy="1484783"/>
          </a:xfrm>
          <a:prstGeom prst="roundRect">
            <a:avLst>
              <a:gd name="adj" fmla="val 739"/>
            </a:avLst>
          </a:prstGeom>
          <a:gradFill>
            <a:gsLst>
              <a:gs pos="0">
                <a:srgbClr val="AAB900">
                  <a:alpha val="91791"/>
                </a:srgbClr>
              </a:gs>
              <a:gs pos="100000">
                <a:srgbClr val="4F7DB2">
                  <a:alpha val="91791"/>
                </a:srgbClr>
              </a:gs>
            </a:gsLst>
            <a:lin ang="10801612"/>
          </a:gradFill>
          <a:ln w="12700">
            <a:miter lim="400000"/>
          </a:ln>
        </p:spPr>
        <p:txBody>
          <a:bodyPr lIns="0" tIns="0" rIns="0" bIns="0" anchor="ctr"/>
          <a:lstStyle/>
          <a:p>
            <a:pPr lvl="0"/>
            <a:endParaRPr sz="1800"/>
          </a:p>
        </p:txBody>
      </p:sp>
      <p:sp>
        <p:nvSpPr>
          <p:cNvPr id="2" name="1 Título"/>
          <p:cNvSpPr>
            <a:spLocks noGrp="1"/>
          </p:cNvSpPr>
          <p:nvPr>
            <p:ph type="title" hasCustomPrompt="1"/>
          </p:nvPr>
        </p:nvSpPr>
        <p:spPr>
          <a:xfrm>
            <a:off x="407708" y="310391"/>
            <a:ext cx="7968885" cy="432000"/>
          </a:xfrm>
        </p:spPr>
        <p:txBody>
          <a:bodyPr anchor="t">
            <a:normAutofit/>
          </a:bodyPr>
          <a:lstStyle>
            <a:lvl1pPr algn="l">
              <a:defRPr sz="1800" b="1" cap="none">
                <a:solidFill>
                  <a:schemeClr val="bg1"/>
                </a:solidFill>
                <a:latin typeface="Arial" pitchFamily="34" charset="0"/>
                <a:cs typeface="Arial" pitchFamily="34" charset="0"/>
              </a:defRPr>
            </a:lvl1pPr>
          </a:lstStyle>
          <a:p>
            <a:r>
              <a:rPr lang="es-CL" dirty="0"/>
              <a:t>Arquitectura de micro servicios</a:t>
            </a:r>
            <a:endParaRPr lang="es-ES" dirty="0"/>
          </a:p>
        </p:txBody>
      </p:sp>
    </p:spTree>
    <p:extLst>
      <p:ext uri="{BB962C8B-B14F-4D97-AF65-F5344CB8AC3E}">
        <p14:creationId xmlns:p14="http://schemas.microsoft.com/office/powerpoint/2010/main" val="199708188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24_Encabezado de sección">
    <p:spTree>
      <p:nvGrpSpPr>
        <p:cNvPr id="1" name=""/>
        <p:cNvGrpSpPr/>
        <p:nvPr/>
      </p:nvGrpSpPr>
      <p:grpSpPr>
        <a:xfrm>
          <a:off x="0" y="0"/>
          <a:ext cx="0" cy="0"/>
          <a:chOff x="0" y="0"/>
          <a:chExt cx="0" cy="0"/>
        </a:xfrm>
      </p:grpSpPr>
      <p:sp>
        <p:nvSpPr>
          <p:cNvPr id="3" name="2 Marcador de texto"/>
          <p:cNvSpPr>
            <a:spLocks noGrp="1"/>
          </p:cNvSpPr>
          <p:nvPr>
            <p:ph type="body" idx="1" hasCustomPrompt="1"/>
          </p:nvPr>
        </p:nvSpPr>
        <p:spPr>
          <a:xfrm>
            <a:off x="527381" y="2277343"/>
            <a:ext cx="11040000" cy="432048"/>
          </a:xfrm>
        </p:spPr>
        <p:txBody>
          <a:bodyPr anchor="t">
            <a:normAutofit/>
          </a:bodyPr>
          <a:lstStyle>
            <a:lvl1pPr marL="0" indent="0">
              <a:buNone/>
              <a:defRPr sz="1600" baseline="0">
                <a:solidFill>
                  <a:srgbClr val="9AAE04"/>
                </a:solidFill>
                <a:latin typeface="Arial" pitchFamily="34" charset="0"/>
                <a:cs typeface="Arial"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Subtítulo (</a:t>
            </a:r>
            <a:r>
              <a:rPr lang="es-ES" err="1"/>
              <a:t>arial</a:t>
            </a:r>
            <a:r>
              <a:rPr lang="es-ES"/>
              <a:t> 16, minúscula, verde)</a:t>
            </a:r>
          </a:p>
        </p:txBody>
      </p:sp>
      <p:sp>
        <p:nvSpPr>
          <p:cNvPr id="14" name="13 Marcador de contenido"/>
          <p:cNvSpPr>
            <a:spLocks noGrp="1"/>
          </p:cNvSpPr>
          <p:nvPr>
            <p:ph sz="quarter" idx="11" hasCustomPrompt="1"/>
          </p:nvPr>
        </p:nvSpPr>
        <p:spPr>
          <a:xfrm>
            <a:off x="527381" y="2925416"/>
            <a:ext cx="11041227" cy="2951857"/>
          </a:xfrm>
        </p:spPr>
        <p:txBody>
          <a:bodyPr>
            <a:normAutofit/>
          </a:bodyPr>
          <a:lstStyle>
            <a:lvl1pPr marL="0" marR="0" indent="0" algn="l" defTabSz="914400" rtl="0" eaLnBrk="1" fontAlgn="auto" latinLnBrk="0" hangingPunct="1">
              <a:lnSpc>
                <a:spcPct val="100000"/>
              </a:lnSpc>
              <a:spcBef>
                <a:spcPct val="20000"/>
              </a:spcBef>
              <a:spcAft>
                <a:spcPts val="0"/>
              </a:spcAft>
              <a:buClrTx/>
              <a:buSzTx/>
              <a:buFont typeface="Arial" pitchFamily="34" charset="0"/>
              <a:buNone/>
              <a:tabLst/>
              <a:defRPr sz="1400">
                <a:solidFill>
                  <a:srgbClr val="505050"/>
                </a:solidFill>
                <a:latin typeface="Arial" pitchFamily="34" charset="0"/>
                <a:cs typeface="Arial" pitchFamily="34" charset="0"/>
              </a:defRPr>
            </a:lvl1pPr>
            <a:lvl2pPr>
              <a:defRPr sz="1200">
                <a:solidFill>
                  <a:srgbClr val="505050"/>
                </a:solidFill>
                <a:latin typeface="Arial" pitchFamily="34" charset="0"/>
                <a:cs typeface="Arial" pitchFamily="34" charset="0"/>
              </a:defRPr>
            </a:lvl2pPr>
            <a:lvl3pPr>
              <a:defRPr sz="1200">
                <a:solidFill>
                  <a:srgbClr val="505050"/>
                </a:solidFill>
                <a:latin typeface="Arial" pitchFamily="34" charset="0"/>
                <a:cs typeface="Arial" pitchFamily="34" charset="0"/>
              </a:defRPr>
            </a:lvl3pPr>
            <a:lvl4pPr>
              <a:defRPr sz="1200">
                <a:solidFill>
                  <a:srgbClr val="505050"/>
                </a:solidFill>
                <a:latin typeface="Arial" pitchFamily="34" charset="0"/>
                <a:cs typeface="Arial" pitchFamily="34" charset="0"/>
              </a:defRPr>
            </a:lvl4pPr>
            <a:lvl5pPr>
              <a:defRPr sz="1200">
                <a:solidFill>
                  <a:srgbClr val="505050"/>
                </a:solidFill>
                <a:latin typeface="Arial" pitchFamily="34" charset="0"/>
                <a:cs typeface="Arial" pitchFamily="34" charset="0"/>
              </a:defRPr>
            </a:lvl5pPr>
          </a:lstStyle>
          <a:p>
            <a:pPr lvl="0"/>
            <a:r>
              <a:rPr lang="es-ES"/>
              <a:t>(</a:t>
            </a:r>
            <a:r>
              <a:rPr lang="es-ES" err="1"/>
              <a:t>arial</a:t>
            </a:r>
            <a:r>
              <a:rPr lang="es-ES"/>
              <a:t> 14, gris oscuro)</a:t>
            </a:r>
          </a:p>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lang="es-ES" err="1"/>
              <a:t>Xxxxxxxxx</a:t>
            </a:r>
            <a:r>
              <a:rPr lang="es-ES"/>
              <a:t> </a:t>
            </a:r>
            <a:r>
              <a:rPr lang="es-ES" err="1"/>
              <a:t>xxxxxxxx</a:t>
            </a:r>
            <a:r>
              <a:rPr lang="es-ES"/>
              <a:t> </a:t>
            </a:r>
            <a:r>
              <a:rPr lang="es-ES" err="1"/>
              <a:t>xxxxxxx</a:t>
            </a:r>
            <a:r>
              <a:rPr lang="es-ES"/>
              <a:t>.</a:t>
            </a:r>
          </a:p>
        </p:txBody>
      </p:sp>
      <p:pic>
        <p:nvPicPr>
          <p:cNvPr id="6" name="5 Imagen"/>
          <p:cNvPicPr>
            <a:picLocks noChangeAspect="1"/>
          </p:cNvPicPr>
          <p:nvPr userDrawn="1"/>
        </p:nvPicPr>
        <p:blipFill rotWithShape="1">
          <a:blip r:embed="rId2" cstate="print">
            <a:extLst>
              <a:ext uri="{28A0092B-C50C-407E-A947-70E740481C1C}">
                <a14:useLocalDpi xmlns:a14="http://schemas.microsoft.com/office/drawing/2010/main" val="0"/>
              </a:ext>
            </a:extLst>
          </a:blip>
          <a:srcRect l="13336" t="18939" r="12616" b="19389"/>
          <a:stretch/>
        </p:blipFill>
        <p:spPr>
          <a:xfrm>
            <a:off x="8976321" y="441011"/>
            <a:ext cx="2806135" cy="1168088"/>
          </a:xfrm>
          <a:prstGeom prst="rect">
            <a:avLst/>
          </a:prstGeom>
        </p:spPr>
      </p:pic>
      <p:sp>
        <p:nvSpPr>
          <p:cNvPr id="8" name="Shape 415"/>
          <p:cNvSpPr/>
          <p:nvPr userDrawn="1"/>
        </p:nvSpPr>
        <p:spPr>
          <a:xfrm>
            <a:off x="1" y="1"/>
            <a:ext cx="8784299" cy="1484783"/>
          </a:xfrm>
          <a:prstGeom prst="roundRect">
            <a:avLst>
              <a:gd name="adj" fmla="val 739"/>
            </a:avLst>
          </a:prstGeom>
          <a:gradFill>
            <a:gsLst>
              <a:gs pos="0">
                <a:srgbClr val="AAB900">
                  <a:alpha val="91791"/>
                </a:srgbClr>
              </a:gs>
              <a:gs pos="100000">
                <a:srgbClr val="4F7DB2">
                  <a:alpha val="91791"/>
                </a:srgbClr>
              </a:gs>
            </a:gsLst>
            <a:lin ang="10801612"/>
          </a:gradFill>
          <a:ln w="12700">
            <a:miter lim="400000"/>
          </a:ln>
        </p:spPr>
        <p:txBody>
          <a:bodyPr lIns="0" tIns="0" rIns="0" bIns="0" anchor="ctr"/>
          <a:lstStyle/>
          <a:p>
            <a:pPr lvl="0"/>
            <a:endParaRPr sz="1800"/>
          </a:p>
        </p:txBody>
      </p:sp>
      <p:sp>
        <p:nvSpPr>
          <p:cNvPr id="2" name="1 Título"/>
          <p:cNvSpPr>
            <a:spLocks noGrp="1"/>
          </p:cNvSpPr>
          <p:nvPr>
            <p:ph type="title" hasCustomPrompt="1"/>
          </p:nvPr>
        </p:nvSpPr>
        <p:spPr>
          <a:xfrm>
            <a:off x="407708" y="310391"/>
            <a:ext cx="7968885" cy="432000"/>
          </a:xfrm>
        </p:spPr>
        <p:txBody>
          <a:bodyPr anchor="t">
            <a:normAutofit/>
          </a:bodyPr>
          <a:lstStyle>
            <a:lvl1pPr algn="l">
              <a:defRPr sz="1800" b="1" cap="none">
                <a:solidFill>
                  <a:schemeClr val="bg1"/>
                </a:solidFill>
                <a:latin typeface="Arial" pitchFamily="34" charset="0"/>
                <a:cs typeface="Arial" pitchFamily="34" charset="0"/>
              </a:defRPr>
            </a:lvl1pPr>
          </a:lstStyle>
          <a:p>
            <a:r>
              <a:rPr lang="es-CL" dirty="0"/>
              <a:t>Arquitectura de micro servicios</a:t>
            </a:r>
            <a:endParaRPr lang="es-ES" dirty="0"/>
          </a:p>
        </p:txBody>
      </p:sp>
    </p:spTree>
    <p:extLst>
      <p:ext uri="{BB962C8B-B14F-4D97-AF65-F5344CB8AC3E}">
        <p14:creationId xmlns:p14="http://schemas.microsoft.com/office/powerpoint/2010/main" val="293174864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25_Encabezado de sección">
    <p:spTree>
      <p:nvGrpSpPr>
        <p:cNvPr id="1" name=""/>
        <p:cNvGrpSpPr/>
        <p:nvPr/>
      </p:nvGrpSpPr>
      <p:grpSpPr>
        <a:xfrm>
          <a:off x="0" y="0"/>
          <a:ext cx="0" cy="0"/>
          <a:chOff x="0" y="0"/>
          <a:chExt cx="0" cy="0"/>
        </a:xfrm>
      </p:grpSpPr>
      <p:sp>
        <p:nvSpPr>
          <p:cNvPr id="3" name="2 Marcador de texto"/>
          <p:cNvSpPr>
            <a:spLocks noGrp="1"/>
          </p:cNvSpPr>
          <p:nvPr>
            <p:ph type="body" idx="1" hasCustomPrompt="1"/>
          </p:nvPr>
        </p:nvSpPr>
        <p:spPr>
          <a:xfrm>
            <a:off x="527381" y="2277343"/>
            <a:ext cx="11040000" cy="432048"/>
          </a:xfrm>
        </p:spPr>
        <p:txBody>
          <a:bodyPr anchor="t">
            <a:normAutofit/>
          </a:bodyPr>
          <a:lstStyle>
            <a:lvl1pPr marL="0" indent="0">
              <a:buNone/>
              <a:defRPr sz="1600" baseline="0">
                <a:solidFill>
                  <a:srgbClr val="9AAE04"/>
                </a:solidFill>
                <a:latin typeface="Arial" pitchFamily="34" charset="0"/>
                <a:cs typeface="Arial"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Subtítulo (</a:t>
            </a:r>
            <a:r>
              <a:rPr lang="es-ES" err="1"/>
              <a:t>arial</a:t>
            </a:r>
            <a:r>
              <a:rPr lang="es-ES"/>
              <a:t> 16, minúscula, verde)</a:t>
            </a:r>
          </a:p>
        </p:txBody>
      </p:sp>
      <p:sp>
        <p:nvSpPr>
          <p:cNvPr id="14" name="13 Marcador de contenido"/>
          <p:cNvSpPr>
            <a:spLocks noGrp="1"/>
          </p:cNvSpPr>
          <p:nvPr>
            <p:ph sz="quarter" idx="11" hasCustomPrompt="1"/>
          </p:nvPr>
        </p:nvSpPr>
        <p:spPr>
          <a:xfrm>
            <a:off x="527381" y="2925416"/>
            <a:ext cx="11041227" cy="2951857"/>
          </a:xfrm>
        </p:spPr>
        <p:txBody>
          <a:bodyPr>
            <a:normAutofit/>
          </a:bodyPr>
          <a:lstStyle>
            <a:lvl1pPr marL="0" marR="0" indent="0" algn="l" defTabSz="914400" rtl="0" eaLnBrk="1" fontAlgn="auto" latinLnBrk="0" hangingPunct="1">
              <a:lnSpc>
                <a:spcPct val="100000"/>
              </a:lnSpc>
              <a:spcBef>
                <a:spcPct val="20000"/>
              </a:spcBef>
              <a:spcAft>
                <a:spcPts val="0"/>
              </a:spcAft>
              <a:buClrTx/>
              <a:buSzTx/>
              <a:buFont typeface="Arial" pitchFamily="34" charset="0"/>
              <a:buNone/>
              <a:tabLst/>
              <a:defRPr sz="1400">
                <a:solidFill>
                  <a:srgbClr val="505050"/>
                </a:solidFill>
                <a:latin typeface="Arial" pitchFamily="34" charset="0"/>
                <a:cs typeface="Arial" pitchFamily="34" charset="0"/>
              </a:defRPr>
            </a:lvl1pPr>
            <a:lvl2pPr>
              <a:defRPr sz="1200">
                <a:solidFill>
                  <a:srgbClr val="505050"/>
                </a:solidFill>
                <a:latin typeface="Arial" pitchFamily="34" charset="0"/>
                <a:cs typeface="Arial" pitchFamily="34" charset="0"/>
              </a:defRPr>
            </a:lvl2pPr>
            <a:lvl3pPr>
              <a:defRPr sz="1200">
                <a:solidFill>
                  <a:srgbClr val="505050"/>
                </a:solidFill>
                <a:latin typeface="Arial" pitchFamily="34" charset="0"/>
                <a:cs typeface="Arial" pitchFamily="34" charset="0"/>
              </a:defRPr>
            </a:lvl3pPr>
            <a:lvl4pPr>
              <a:defRPr sz="1200">
                <a:solidFill>
                  <a:srgbClr val="505050"/>
                </a:solidFill>
                <a:latin typeface="Arial" pitchFamily="34" charset="0"/>
                <a:cs typeface="Arial" pitchFamily="34" charset="0"/>
              </a:defRPr>
            </a:lvl4pPr>
            <a:lvl5pPr>
              <a:defRPr sz="1200">
                <a:solidFill>
                  <a:srgbClr val="505050"/>
                </a:solidFill>
                <a:latin typeface="Arial" pitchFamily="34" charset="0"/>
                <a:cs typeface="Arial" pitchFamily="34" charset="0"/>
              </a:defRPr>
            </a:lvl5pPr>
          </a:lstStyle>
          <a:p>
            <a:pPr lvl="0"/>
            <a:r>
              <a:rPr lang="es-ES"/>
              <a:t>(</a:t>
            </a:r>
            <a:r>
              <a:rPr lang="es-ES" err="1"/>
              <a:t>arial</a:t>
            </a:r>
            <a:r>
              <a:rPr lang="es-ES"/>
              <a:t> 14, gris oscuro)</a:t>
            </a:r>
          </a:p>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lang="es-ES" err="1"/>
              <a:t>Xxxxxxxxx</a:t>
            </a:r>
            <a:r>
              <a:rPr lang="es-ES"/>
              <a:t> </a:t>
            </a:r>
            <a:r>
              <a:rPr lang="es-ES" err="1"/>
              <a:t>xxxxxxxx</a:t>
            </a:r>
            <a:r>
              <a:rPr lang="es-ES"/>
              <a:t> </a:t>
            </a:r>
            <a:r>
              <a:rPr lang="es-ES" err="1"/>
              <a:t>xxxxxxx</a:t>
            </a:r>
            <a:r>
              <a:rPr lang="es-ES"/>
              <a:t>.</a:t>
            </a:r>
          </a:p>
        </p:txBody>
      </p:sp>
      <p:pic>
        <p:nvPicPr>
          <p:cNvPr id="6" name="5 Imagen"/>
          <p:cNvPicPr>
            <a:picLocks noChangeAspect="1"/>
          </p:cNvPicPr>
          <p:nvPr userDrawn="1"/>
        </p:nvPicPr>
        <p:blipFill rotWithShape="1">
          <a:blip r:embed="rId2" cstate="print">
            <a:extLst>
              <a:ext uri="{28A0092B-C50C-407E-A947-70E740481C1C}">
                <a14:useLocalDpi xmlns:a14="http://schemas.microsoft.com/office/drawing/2010/main" val="0"/>
              </a:ext>
            </a:extLst>
          </a:blip>
          <a:srcRect l="13336" t="18939" r="12616" b="19389"/>
          <a:stretch/>
        </p:blipFill>
        <p:spPr>
          <a:xfrm>
            <a:off x="8976321" y="441011"/>
            <a:ext cx="2806135" cy="1168088"/>
          </a:xfrm>
          <a:prstGeom prst="rect">
            <a:avLst/>
          </a:prstGeom>
        </p:spPr>
      </p:pic>
      <p:sp>
        <p:nvSpPr>
          <p:cNvPr id="8" name="Shape 415"/>
          <p:cNvSpPr/>
          <p:nvPr userDrawn="1"/>
        </p:nvSpPr>
        <p:spPr>
          <a:xfrm>
            <a:off x="1" y="1"/>
            <a:ext cx="8784299" cy="1484783"/>
          </a:xfrm>
          <a:prstGeom prst="roundRect">
            <a:avLst>
              <a:gd name="adj" fmla="val 739"/>
            </a:avLst>
          </a:prstGeom>
          <a:gradFill>
            <a:gsLst>
              <a:gs pos="0">
                <a:srgbClr val="AAB900">
                  <a:alpha val="91791"/>
                </a:srgbClr>
              </a:gs>
              <a:gs pos="100000">
                <a:srgbClr val="4F7DB2">
                  <a:alpha val="91791"/>
                </a:srgbClr>
              </a:gs>
            </a:gsLst>
            <a:lin ang="10801612"/>
          </a:gradFill>
          <a:ln w="12700">
            <a:miter lim="400000"/>
          </a:ln>
        </p:spPr>
        <p:txBody>
          <a:bodyPr lIns="0" tIns="0" rIns="0" bIns="0" anchor="ctr"/>
          <a:lstStyle/>
          <a:p>
            <a:pPr lvl="0"/>
            <a:endParaRPr sz="1800"/>
          </a:p>
        </p:txBody>
      </p:sp>
      <p:sp>
        <p:nvSpPr>
          <p:cNvPr id="2" name="1 Título"/>
          <p:cNvSpPr>
            <a:spLocks noGrp="1"/>
          </p:cNvSpPr>
          <p:nvPr>
            <p:ph type="title" hasCustomPrompt="1"/>
          </p:nvPr>
        </p:nvSpPr>
        <p:spPr>
          <a:xfrm>
            <a:off x="407708" y="310391"/>
            <a:ext cx="7968885" cy="432000"/>
          </a:xfrm>
        </p:spPr>
        <p:txBody>
          <a:bodyPr anchor="t">
            <a:normAutofit/>
          </a:bodyPr>
          <a:lstStyle>
            <a:lvl1pPr algn="l">
              <a:defRPr sz="1800" b="1" cap="none">
                <a:solidFill>
                  <a:schemeClr val="bg1"/>
                </a:solidFill>
                <a:latin typeface="Arial" pitchFamily="34" charset="0"/>
                <a:cs typeface="Arial" pitchFamily="34" charset="0"/>
              </a:defRPr>
            </a:lvl1pPr>
          </a:lstStyle>
          <a:p>
            <a:r>
              <a:rPr lang="es-CL" dirty="0"/>
              <a:t>Arquitectura de micro servicios</a:t>
            </a:r>
            <a:endParaRPr lang="es-ES" dirty="0"/>
          </a:p>
        </p:txBody>
      </p:sp>
    </p:spTree>
    <p:extLst>
      <p:ext uri="{BB962C8B-B14F-4D97-AF65-F5344CB8AC3E}">
        <p14:creationId xmlns:p14="http://schemas.microsoft.com/office/powerpoint/2010/main" val="7259247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Date Placeholder 4"/>
          <p:cNvSpPr>
            <a:spLocks noGrp="1"/>
          </p:cNvSpPr>
          <p:nvPr>
            <p:ph type="dt" sz="half" idx="10"/>
          </p:nvPr>
        </p:nvSpPr>
        <p:spPr/>
        <p:txBody>
          <a:bodyPr/>
          <a:lstStyle/>
          <a:p>
            <a:fld id="{501BF415-C2CC-4BDF-8603-CA7356D46938}" type="datetimeFigureOut">
              <a:rPr lang="es-ES" smtClean="0"/>
              <a:t>16/03/2022</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99CC7E3F-DF75-4261-AD7A-26F0A57F8348}" type="slidenum">
              <a:rPr lang="es-ES" smtClean="0"/>
              <a:t>‹Nº›</a:t>
            </a:fld>
            <a:endParaRPr lang="es-ES"/>
          </a:p>
        </p:txBody>
      </p:sp>
    </p:spTree>
    <p:extLst>
      <p:ext uri="{BB962C8B-B14F-4D97-AF65-F5344CB8AC3E}">
        <p14:creationId xmlns:p14="http://schemas.microsoft.com/office/powerpoint/2010/main" val="35211978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Content Placeholder 3"/>
          <p:cNvSpPr>
            <a:spLocks noGrp="1"/>
          </p:cNvSpPr>
          <p:nvPr>
            <p:ph sz="half" idx="2"/>
          </p:nvPr>
        </p:nvSpPr>
        <p:spPr>
          <a:xfrm>
            <a:off x="839788" y="2505075"/>
            <a:ext cx="5157787" cy="3684588"/>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Content Placeholder 5"/>
          <p:cNvSpPr>
            <a:spLocks noGrp="1"/>
          </p:cNvSpPr>
          <p:nvPr>
            <p:ph sz="quarter" idx="4"/>
          </p:nvPr>
        </p:nvSpPr>
        <p:spPr>
          <a:xfrm>
            <a:off x="6172200" y="2505075"/>
            <a:ext cx="5183188" cy="3684588"/>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7" name="Date Placeholder 6"/>
          <p:cNvSpPr>
            <a:spLocks noGrp="1"/>
          </p:cNvSpPr>
          <p:nvPr>
            <p:ph type="dt" sz="half" idx="10"/>
          </p:nvPr>
        </p:nvSpPr>
        <p:spPr/>
        <p:txBody>
          <a:bodyPr/>
          <a:lstStyle/>
          <a:p>
            <a:fld id="{501BF415-C2CC-4BDF-8603-CA7356D46938}" type="datetimeFigureOut">
              <a:rPr lang="es-ES" smtClean="0"/>
              <a:t>16/03/2022</a:t>
            </a:fld>
            <a:endParaRPr lang="es-ES"/>
          </a:p>
        </p:txBody>
      </p:sp>
      <p:sp>
        <p:nvSpPr>
          <p:cNvPr id="8" name="Footer Placeholder 7"/>
          <p:cNvSpPr>
            <a:spLocks noGrp="1"/>
          </p:cNvSpPr>
          <p:nvPr>
            <p:ph type="ftr" sz="quarter" idx="11"/>
          </p:nvPr>
        </p:nvSpPr>
        <p:spPr/>
        <p:txBody>
          <a:bodyPr/>
          <a:lstStyle/>
          <a:p>
            <a:endParaRPr lang="es-ES"/>
          </a:p>
        </p:txBody>
      </p:sp>
      <p:sp>
        <p:nvSpPr>
          <p:cNvPr id="9" name="Slide Number Placeholder 8"/>
          <p:cNvSpPr>
            <a:spLocks noGrp="1"/>
          </p:cNvSpPr>
          <p:nvPr>
            <p:ph type="sldNum" sz="quarter" idx="12"/>
          </p:nvPr>
        </p:nvSpPr>
        <p:spPr/>
        <p:txBody>
          <a:bodyPr/>
          <a:lstStyle/>
          <a:p>
            <a:fld id="{99CC7E3F-DF75-4261-AD7A-26F0A57F8348}" type="slidenum">
              <a:rPr lang="es-ES" smtClean="0"/>
              <a:t>‹Nº›</a:t>
            </a:fld>
            <a:endParaRPr lang="es-ES"/>
          </a:p>
        </p:txBody>
      </p:sp>
    </p:spTree>
    <p:extLst>
      <p:ext uri="{BB962C8B-B14F-4D97-AF65-F5344CB8AC3E}">
        <p14:creationId xmlns:p14="http://schemas.microsoft.com/office/powerpoint/2010/main" val="29945743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Date Placeholder 2"/>
          <p:cNvSpPr>
            <a:spLocks noGrp="1"/>
          </p:cNvSpPr>
          <p:nvPr>
            <p:ph type="dt" sz="half" idx="10"/>
          </p:nvPr>
        </p:nvSpPr>
        <p:spPr/>
        <p:txBody>
          <a:bodyPr/>
          <a:lstStyle/>
          <a:p>
            <a:fld id="{501BF415-C2CC-4BDF-8603-CA7356D46938}" type="datetimeFigureOut">
              <a:rPr lang="es-ES" smtClean="0"/>
              <a:t>16/03/2022</a:t>
            </a:fld>
            <a:endParaRPr lang="es-ES"/>
          </a:p>
        </p:txBody>
      </p:sp>
      <p:sp>
        <p:nvSpPr>
          <p:cNvPr id="4" name="Footer Placeholder 3"/>
          <p:cNvSpPr>
            <a:spLocks noGrp="1"/>
          </p:cNvSpPr>
          <p:nvPr>
            <p:ph type="ftr" sz="quarter" idx="11"/>
          </p:nvPr>
        </p:nvSpPr>
        <p:spPr/>
        <p:txBody>
          <a:bodyPr/>
          <a:lstStyle/>
          <a:p>
            <a:endParaRPr lang="es-ES"/>
          </a:p>
        </p:txBody>
      </p:sp>
      <p:sp>
        <p:nvSpPr>
          <p:cNvPr id="5" name="Slide Number Placeholder 4"/>
          <p:cNvSpPr>
            <a:spLocks noGrp="1"/>
          </p:cNvSpPr>
          <p:nvPr>
            <p:ph type="sldNum" sz="quarter" idx="12"/>
          </p:nvPr>
        </p:nvSpPr>
        <p:spPr/>
        <p:txBody>
          <a:bodyPr/>
          <a:lstStyle/>
          <a:p>
            <a:fld id="{99CC7E3F-DF75-4261-AD7A-26F0A57F8348}" type="slidenum">
              <a:rPr lang="es-ES" smtClean="0"/>
              <a:t>‹Nº›</a:t>
            </a:fld>
            <a:endParaRPr lang="es-ES"/>
          </a:p>
        </p:txBody>
      </p:sp>
    </p:spTree>
    <p:extLst>
      <p:ext uri="{BB962C8B-B14F-4D97-AF65-F5344CB8AC3E}">
        <p14:creationId xmlns:p14="http://schemas.microsoft.com/office/powerpoint/2010/main" val="403513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01BF415-C2CC-4BDF-8603-CA7356D46938}" type="datetimeFigureOut">
              <a:rPr lang="es-ES" smtClean="0"/>
              <a:t>16/03/2022</a:t>
            </a:fld>
            <a:endParaRPr lang="es-ES"/>
          </a:p>
        </p:txBody>
      </p:sp>
      <p:sp>
        <p:nvSpPr>
          <p:cNvPr id="3" name="Footer Placeholder 2"/>
          <p:cNvSpPr>
            <a:spLocks noGrp="1"/>
          </p:cNvSpPr>
          <p:nvPr>
            <p:ph type="ftr" sz="quarter" idx="11"/>
          </p:nvPr>
        </p:nvSpPr>
        <p:spPr/>
        <p:txBody>
          <a:bodyPr/>
          <a:lstStyle/>
          <a:p>
            <a:endParaRPr lang="es-ES"/>
          </a:p>
        </p:txBody>
      </p:sp>
      <p:sp>
        <p:nvSpPr>
          <p:cNvPr id="4" name="Slide Number Placeholder 3"/>
          <p:cNvSpPr>
            <a:spLocks noGrp="1"/>
          </p:cNvSpPr>
          <p:nvPr>
            <p:ph type="sldNum" sz="quarter" idx="12"/>
          </p:nvPr>
        </p:nvSpPr>
        <p:spPr/>
        <p:txBody>
          <a:bodyPr/>
          <a:lstStyle/>
          <a:p>
            <a:fld id="{99CC7E3F-DF75-4261-AD7A-26F0A57F8348}" type="slidenum">
              <a:rPr lang="es-ES" smtClean="0"/>
              <a:t>‹Nº›</a:t>
            </a:fld>
            <a:endParaRPr lang="es-ES"/>
          </a:p>
        </p:txBody>
      </p:sp>
    </p:spTree>
    <p:extLst>
      <p:ext uri="{BB962C8B-B14F-4D97-AF65-F5344CB8AC3E}">
        <p14:creationId xmlns:p14="http://schemas.microsoft.com/office/powerpoint/2010/main" val="20019810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s-ES" smtClean="0"/>
              <a:t>Haga clic para modificar el estilo de título del patrón</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501BF415-C2CC-4BDF-8603-CA7356D46938}" type="datetimeFigureOut">
              <a:rPr lang="es-ES" smtClean="0"/>
              <a:t>16/03/2022</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99CC7E3F-DF75-4261-AD7A-26F0A57F8348}" type="slidenum">
              <a:rPr lang="es-ES" smtClean="0"/>
              <a:t>‹Nº›</a:t>
            </a:fld>
            <a:endParaRPr lang="es-ES"/>
          </a:p>
        </p:txBody>
      </p:sp>
    </p:spTree>
    <p:extLst>
      <p:ext uri="{BB962C8B-B14F-4D97-AF65-F5344CB8AC3E}">
        <p14:creationId xmlns:p14="http://schemas.microsoft.com/office/powerpoint/2010/main" val="5250638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s-ES" smtClean="0"/>
              <a:t>Haga clic para modificar el estilo de título del patrón</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smtClean="0"/>
              <a:t>Haga clic en el icono para agregar una imagen</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501BF415-C2CC-4BDF-8603-CA7356D46938}" type="datetimeFigureOut">
              <a:rPr lang="es-ES" smtClean="0"/>
              <a:t>16/03/2022</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99CC7E3F-DF75-4261-AD7A-26F0A57F8348}" type="slidenum">
              <a:rPr lang="es-ES" smtClean="0"/>
              <a:t>‹Nº›</a:t>
            </a:fld>
            <a:endParaRPr lang="es-ES"/>
          </a:p>
        </p:txBody>
      </p:sp>
    </p:spTree>
    <p:extLst>
      <p:ext uri="{BB962C8B-B14F-4D97-AF65-F5344CB8AC3E}">
        <p14:creationId xmlns:p14="http://schemas.microsoft.com/office/powerpoint/2010/main" val="37170691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01BF415-C2CC-4BDF-8603-CA7356D46938}" type="datetimeFigureOut">
              <a:rPr lang="es-ES" smtClean="0"/>
              <a:t>16/03/2022</a:t>
            </a:fld>
            <a:endParaRPr lang="es-E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9CC7E3F-DF75-4261-AD7A-26F0A57F8348}" type="slidenum">
              <a:rPr lang="es-ES" smtClean="0"/>
              <a:t>‹Nº›</a:t>
            </a:fld>
            <a:endParaRPr lang="es-ES"/>
          </a:p>
        </p:txBody>
      </p:sp>
      <p:pic>
        <p:nvPicPr>
          <p:cNvPr id="7" name="Imagen 6"/>
          <p:cNvPicPr>
            <a:picLocks noChangeAspect="1"/>
          </p:cNvPicPr>
          <p:nvPr userDrawn="1"/>
        </p:nvPicPr>
        <p:blipFill>
          <a:blip r:embed="rId41">
            <a:extLst>
              <a:ext uri="{28A0092B-C50C-407E-A947-70E740481C1C}">
                <a14:useLocalDpi xmlns:a14="http://schemas.microsoft.com/office/drawing/2010/main" val="0"/>
              </a:ext>
            </a:extLst>
          </a:blip>
          <a:stretch>
            <a:fillRect/>
          </a:stretch>
        </p:blipFill>
        <p:spPr>
          <a:xfrm>
            <a:off x="10349948" y="-28322"/>
            <a:ext cx="1942064" cy="497965"/>
          </a:xfrm>
          <a:prstGeom prst="rect">
            <a:avLst/>
          </a:prstGeom>
        </p:spPr>
      </p:pic>
    </p:spTree>
    <p:extLst>
      <p:ext uri="{BB962C8B-B14F-4D97-AF65-F5344CB8AC3E}">
        <p14:creationId xmlns:p14="http://schemas.microsoft.com/office/powerpoint/2010/main" val="3499846564"/>
      </p:ext>
    </p:extLst>
  </p:cSld>
  <p:clrMap bg1="lt1" tx1="dk1" bg2="lt2" tx2="dk2" accent1="accent1" accent2="accent2" accent3="accent3" accent4="accent4" accent5="accent5" accent6="accent6" hlink="hlink" folHlink="folHlink"/>
  <p:sldLayoutIdLst>
    <p:sldLayoutId id="2147483729" r:id="rId1"/>
    <p:sldLayoutId id="2147483730" r:id="rId2"/>
    <p:sldLayoutId id="2147483731" r:id="rId3"/>
    <p:sldLayoutId id="2147483732" r:id="rId4"/>
    <p:sldLayoutId id="2147483733" r:id="rId5"/>
    <p:sldLayoutId id="2147483734" r:id="rId6"/>
    <p:sldLayoutId id="2147483735" r:id="rId7"/>
    <p:sldLayoutId id="2147483736" r:id="rId8"/>
    <p:sldLayoutId id="2147483737" r:id="rId9"/>
    <p:sldLayoutId id="2147483738" r:id="rId10"/>
    <p:sldLayoutId id="2147483739" r:id="rId11"/>
    <p:sldLayoutId id="2147483740" r:id="rId12"/>
    <p:sldLayoutId id="2147483741" r:id="rId13"/>
    <p:sldLayoutId id="2147483743" r:id="rId14"/>
    <p:sldLayoutId id="2147483744" r:id="rId15"/>
    <p:sldLayoutId id="2147483745" r:id="rId16"/>
    <p:sldLayoutId id="2147483746" r:id="rId17"/>
    <p:sldLayoutId id="2147483747" r:id="rId18"/>
    <p:sldLayoutId id="2147483748" r:id="rId19"/>
    <p:sldLayoutId id="2147483749" r:id="rId20"/>
    <p:sldLayoutId id="2147483750" r:id="rId21"/>
    <p:sldLayoutId id="2147483751" r:id="rId22"/>
    <p:sldLayoutId id="2147483752" r:id="rId23"/>
    <p:sldLayoutId id="2147483753" r:id="rId24"/>
    <p:sldLayoutId id="2147483754" r:id="rId25"/>
    <p:sldLayoutId id="2147483755" r:id="rId26"/>
    <p:sldLayoutId id="2147483756" r:id="rId27"/>
    <p:sldLayoutId id="2147483757" r:id="rId28"/>
    <p:sldLayoutId id="2147483758" r:id="rId29"/>
    <p:sldLayoutId id="2147483759" r:id="rId30"/>
    <p:sldLayoutId id="2147483760" r:id="rId31"/>
    <p:sldLayoutId id="2147483761" r:id="rId32"/>
    <p:sldLayoutId id="2147483762" r:id="rId33"/>
    <p:sldLayoutId id="2147483763" r:id="rId34"/>
    <p:sldLayoutId id="2147483764" r:id="rId35"/>
    <p:sldLayoutId id="2147483765" r:id="rId36"/>
    <p:sldLayoutId id="2147483766" r:id="rId37"/>
    <p:sldLayoutId id="2147483767" r:id="rId38"/>
    <p:sldLayoutId id="2147483768" r:id="rId3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28.png"/><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31.jpeg"/></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6.jpe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1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1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4.xml"/><Relationship Id="rId1" Type="http://schemas.openxmlformats.org/officeDocument/2006/relationships/slideLayout" Target="../slideLayouts/slideLayout7.xml"/><Relationship Id="rId5" Type="http://schemas.openxmlformats.org/officeDocument/2006/relationships/image" Target="../media/image46.png"/><Relationship Id="rId4" Type="http://schemas.openxmlformats.org/officeDocument/2006/relationships/image" Target="../media/image45.png"/></Relationships>
</file>

<file path=ppt/slides/_rels/slide2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45.png"/></Relationships>
</file>

<file path=ppt/slides/_rels/slide28.xml.rels><?xml version="1.0" encoding="UTF-8" standalone="yes"?>
<Relationships xmlns="http://schemas.openxmlformats.org/package/2006/relationships"><Relationship Id="rId3" Type="http://schemas.openxmlformats.org/officeDocument/2006/relationships/hyperlink" Target="https://docs.spring.io/spring-data/jpa/docs/current/reference/html/#reference" TargetMode="External"/><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hyperlink" Target="https://docs.spring.io/spring-data/jpa/docs/current/reference/html/#jpa.query-methods.at-query"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hyperlink" Target="https://forms.office.com/r/3DjQpTKCU4"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Marcador de posición de imagen 3" descr="Un par de personas de pie&#10;&#10;Descripción generada automáticamente con confianza baja">
            <a:extLst>
              <a:ext uri="{FF2B5EF4-FFF2-40B4-BE49-F238E27FC236}">
                <a16:creationId xmlns="" xmlns:a16="http://schemas.microsoft.com/office/drawing/2014/main" id="{B633AA7C-0AFB-493F-BDAC-E41F668EC8B0}"/>
              </a:ext>
            </a:extLst>
          </p:cNvPr>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rcRect t="7816" b="7816"/>
          <a:stretch>
            <a:fillRect/>
          </a:stretch>
        </p:blipFill>
        <p:spPr>
          <a:xfrm>
            <a:off x="-209107" y="-23420"/>
            <a:ext cx="12416512" cy="6984288"/>
          </a:xfrm>
        </p:spPr>
      </p:pic>
      <p:sp>
        <p:nvSpPr>
          <p:cNvPr id="13" name="Título 12">
            <a:extLst>
              <a:ext uri="{FF2B5EF4-FFF2-40B4-BE49-F238E27FC236}">
                <a16:creationId xmlns="" xmlns:a16="http://schemas.microsoft.com/office/drawing/2014/main" id="{6F05C9AB-C854-4B10-ACE4-4015406B7404}"/>
              </a:ext>
            </a:extLst>
          </p:cNvPr>
          <p:cNvSpPr>
            <a:spLocks noGrp="1"/>
          </p:cNvSpPr>
          <p:nvPr>
            <p:ph type="title"/>
          </p:nvPr>
        </p:nvSpPr>
        <p:spPr>
          <a:xfrm>
            <a:off x="727529" y="1247198"/>
            <a:ext cx="9957172" cy="2047147"/>
          </a:xfrm>
        </p:spPr>
        <p:txBody>
          <a:bodyPr>
            <a:noAutofit/>
          </a:bodyPr>
          <a:lstStyle/>
          <a:p>
            <a:r>
              <a:rPr lang="es-CL" sz="4800" dirty="0" err="1">
                <a:solidFill>
                  <a:schemeClr val="bg1">
                    <a:lumMod val="95000"/>
                  </a:schemeClr>
                </a:solidFill>
                <a:effectLst>
                  <a:outerShdw blurRad="38100" dist="38100" dir="2700000" algn="tl">
                    <a:srgbClr val="000000">
                      <a:alpha val="43137"/>
                    </a:srgbClr>
                  </a:outerShdw>
                </a:effectLst>
              </a:rPr>
              <a:t>Microservicios</a:t>
            </a:r>
            <a:r>
              <a:rPr lang="es-CL" sz="4800" dirty="0">
                <a:solidFill>
                  <a:schemeClr val="bg1">
                    <a:lumMod val="95000"/>
                  </a:schemeClr>
                </a:solidFill>
                <a:effectLst>
                  <a:outerShdw blurRad="38100" dist="38100" dir="2700000" algn="tl">
                    <a:srgbClr val="000000">
                      <a:alpha val="43137"/>
                    </a:srgbClr>
                  </a:outerShdw>
                </a:effectLst>
              </a:rPr>
              <a:t> + Spring </a:t>
            </a:r>
            <a:r>
              <a:rPr lang="es-CL" sz="4800" dirty="0" err="1">
                <a:solidFill>
                  <a:schemeClr val="bg1">
                    <a:lumMod val="95000"/>
                  </a:schemeClr>
                </a:solidFill>
                <a:effectLst>
                  <a:outerShdw blurRad="38100" dist="38100" dir="2700000" algn="tl">
                    <a:srgbClr val="000000">
                      <a:alpha val="43137"/>
                    </a:srgbClr>
                  </a:outerShdw>
                </a:effectLst>
              </a:rPr>
              <a:t>boot</a:t>
            </a:r>
            <a:endParaRPr lang="es-ES" sz="4800" dirty="0">
              <a:solidFill>
                <a:schemeClr val="bg1">
                  <a:lumMod val="95000"/>
                </a:schemeClr>
              </a:solidFill>
              <a:effectLst>
                <a:outerShdw blurRad="38100" dist="38100" dir="2700000" algn="tl">
                  <a:srgbClr val="000000">
                    <a:alpha val="43137"/>
                  </a:srgbClr>
                </a:outerShdw>
              </a:effectLst>
            </a:endParaRPr>
          </a:p>
        </p:txBody>
      </p:sp>
      <p:sp>
        <p:nvSpPr>
          <p:cNvPr id="15" name="Marcador de texto 14">
            <a:extLst>
              <a:ext uri="{FF2B5EF4-FFF2-40B4-BE49-F238E27FC236}">
                <a16:creationId xmlns="" xmlns:a16="http://schemas.microsoft.com/office/drawing/2014/main" id="{A2FF6F84-5704-4DFC-9074-2EF735E6651F}"/>
              </a:ext>
            </a:extLst>
          </p:cNvPr>
          <p:cNvSpPr>
            <a:spLocks noGrp="1"/>
          </p:cNvSpPr>
          <p:nvPr>
            <p:ph type="body" sz="quarter" idx="13"/>
          </p:nvPr>
        </p:nvSpPr>
        <p:spPr>
          <a:xfrm>
            <a:off x="7169134" y="2936527"/>
            <a:ext cx="5038271" cy="3713739"/>
          </a:xfrm>
        </p:spPr>
        <p:txBody>
          <a:bodyPr/>
          <a:lstStyle/>
          <a:p>
            <a:pPr algn="r"/>
            <a:endParaRPr lang="es-CL" dirty="0" smtClean="0"/>
          </a:p>
          <a:p>
            <a:pPr algn="r"/>
            <a:endParaRPr lang="es-CL" dirty="0"/>
          </a:p>
          <a:p>
            <a:pPr algn="r"/>
            <a:endParaRPr lang="es-CL" dirty="0" smtClean="0"/>
          </a:p>
          <a:p>
            <a:pPr algn="r"/>
            <a:endParaRPr lang="es-CL" dirty="0"/>
          </a:p>
          <a:p>
            <a:pPr algn="r"/>
            <a:endParaRPr lang="es-CL" dirty="0" smtClean="0"/>
          </a:p>
          <a:p>
            <a:pPr algn="r"/>
            <a:endParaRPr lang="es-CL" dirty="0"/>
          </a:p>
          <a:p>
            <a:pPr algn="r"/>
            <a:endParaRPr lang="es-CL" dirty="0" smtClean="0"/>
          </a:p>
          <a:p>
            <a:pPr algn="r"/>
            <a:endParaRPr lang="es-CL" dirty="0"/>
          </a:p>
          <a:p>
            <a:pPr algn="r"/>
            <a:endParaRPr lang="es-CL" dirty="0" smtClean="0"/>
          </a:p>
          <a:p>
            <a:pPr algn="r"/>
            <a:r>
              <a:rPr lang="es-CL" dirty="0" smtClean="0"/>
              <a:t>Marzo 2022</a:t>
            </a:r>
            <a:endParaRPr lang="es-CL" dirty="0"/>
          </a:p>
          <a:p>
            <a:pPr algn="r"/>
            <a:r>
              <a:rPr lang="en-US" dirty="0"/>
              <a:t>Gabriel Cifuentes</a:t>
            </a:r>
          </a:p>
          <a:p>
            <a:endParaRPr lang="es-ES" dirty="0"/>
          </a:p>
        </p:txBody>
      </p:sp>
      <p:pic>
        <p:nvPicPr>
          <p:cNvPr id="8" name="Imagen 7">
            <a:extLst>
              <a:ext uri="{FF2B5EF4-FFF2-40B4-BE49-F238E27FC236}">
                <a16:creationId xmlns="" xmlns:a16="http://schemas.microsoft.com/office/drawing/2014/main" id="{8A4A0E44-8CCA-4BB0-872B-AC4D6E3367C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3702" y="0"/>
            <a:ext cx="12401107" cy="6923119"/>
          </a:xfrm>
          <a:prstGeom prst="rect">
            <a:avLst/>
          </a:prstGeom>
        </p:spPr>
      </p:pic>
      <p:sp>
        <p:nvSpPr>
          <p:cNvPr id="7" name="object 10">
            <a:extLst>
              <a:ext uri="{FF2B5EF4-FFF2-40B4-BE49-F238E27FC236}">
                <a16:creationId xmlns="" xmlns:a16="http://schemas.microsoft.com/office/drawing/2014/main" id="{EFB11BA6-30E9-4049-8D40-1606BFF2B0C3}"/>
              </a:ext>
            </a:extLst>
          </p:cNvPr>
          <p:cNvSpPr/>
          <p:nvPr/>
        </p:nvSpPr>
        <p:spPr>
          <a:xfrm>
            <a:off x="10100440" y="441209"/>
            <a:ext cx="1765738" cy="237370"/>
          </a:xfrm>
          <a:custGeom>
            <a:avLst/>
            <a:gdLst/>
            <a:ahLst/>
            <a:cxnLst/>
            <a:rect l="l" t="t" r="r" b="b"/>
            <a:pathLst>
              <a:path w="3972559" h="534035">
                <a:moveTo>
                  <a:pt x="558800" y="5613"/>
                </a:moveTo>
                <a:lnTo>
                  <a:pt x="431761" y="5613"/>
                </a:lnTo>
                <a:lnTo>
                  <a:pt x="431761" y="331304"/>
                </a:lnTo>
                <a:lnTo>
                  <a:pt x="432028" y="350342"/>
                </a:lnTo>
                <a:lnTo>
                  <a:pt x="433705" y="396278"/>
                </a:lnTo>
                <a:lnTo>
                  <a:pt x="434060" y="402094"/>
                </a:lnTo>
                <a:lnTo>
                  <a:pt x="433705" y="407365"/>
                </a:lnTo>
                <a:lnTo>
                  <a:pt x="426986" y="411111"/>
                </a:lnTo>
                <a:lnTo>
                  <a:pt x="423227" y="407847"/>
                </a:lnTo>
                <a:lnTo>
                  <a:pt x="420814" y="403555"/>
                </a:lnTo>
                <a:lnTo>
                  <a:pt x="329793" y="241185"/>
                </a:lnTo>
                <a:lnTo>
                  <a:pt x="295503" y="180492"/>
                </a:lnTo>
                <a:lnTo>
                  <a:pt x="264109" y="125412"/>
                </a:lnTo>
                <a:lnTo>
                  <a:pt x="239356" y="82778"/>
                </a:lnTo>
                <a:lnTo>
                  <a:pt x="205511" y="35331"/>
                </a:lnTo>
                <a:lnTo>
                  <a:pt x="152412" y="4343"/>
                </a:lnTo>
                <a:lnTo>
                  <a:pt x="114757" y="0"/>
                </a:lnTo>
                <a:lnTo>
                  <a:pt x="82638" y="3149"/>
                </a:lnTo>
                <a:lnTo>
                  <a:pt x="51650" y="14960"/>
                </a:lnTo>
                <a:lnTo>
                  <a:pt x="25247" y="38950"/>
                </a:lnTo>
                <a:lnTo>
                  <a:pt x="6883" y="78676"/>
                </a:lnTo>
                <a:lnTo>
                  <a:pt x="0" y="137642"/>
                </a:lnTo>
                <a:lnTo>
                  <a:pt x="0" y="528027"/>
                </a:lnTo>
                <a:lnTo>
                  <a:pt x="126885" y="528027"/>
                </a:lnTo>
                <a:lnTo>
                  <a:pt x="126885" y="202476"/>
                </a:lnTo>
                <a:lnTo>
                  <a:pt x="126631" y="183451"/>
                </a:lnTo>
                <a:lnTo>
                  <a:pt x="124739" y="131737"/>
                </a:lnTo>
                <a:lnTo>
                  <a:pt x="125006" y="126276"/>
                </a:lnTo>
                <a:lnTo>
                  <a:pt x="131800" y="122669"/>
                </a:lnTo>
                <a:lnTo>
                  <a:pt x="135407" y="125920"/>
                </a:lnTo>
                <a:lnTo>
                  <a:pt x="192011" y="228053"/>
                </a:lnTo>
                <a:lnTo>
                  <a:pt x="224028" y="285483"/>
                </a:lnTo>
                <a:lnTo>
                  <a:pt x="257517" y="345020"/>
                </a:lnTo>
                <a:lnTo>
                  <a:pt x="289166" y="400469"/>
                </a:lnTo>
                <a:lnTo>
                  <a:pt x="315645" y="445643"/>
                </a:lnTo>
                <a:lnTo>
                  <a:pt x="353212" y="498436"/>
                </a:lnTo>
                <a:lnTo>
                  <a:pt x="406311" y="529590"/>
                </a:lnTo>
                <a:lnTo>
                  <a:pt x="443979" y="533984"/>
                </a:lnTo>
                <a:lnTo>
                  <a:pt x="476072" y="530796"/>
                </a:lnTo>
                <a:lnTo>
                  <a:pt x="507072" y="518934"/>
                </a:lnTo>
                <a:lnTo>
                  <a:pt x="533501" y="494855"/>
                </a:lnTo>
                <a:lnTo>
                  <a:pt x="551891" y="455091"/>
                </a:lnTo>
                <a:lnTo>
                  <a:pt x="558800" y="396138"/>
                </a:lnTo>
                <a:lnTo>
                  <a:pt x="558800" y="5613"/>
                </a:lnTo>
                <a:close/>
              </a:path>
              <a:path w="3972559" h="534035">
                <a:moveTo>
                  <a:pt x="1094435" y="5791"/>
                </a:moveTo>
                <a:lnTo>
                  <a:pt x="602259" y="5791"/>
                </a:lnTo>
                <a:lnTo>
                  <a:pt x="602259" y="115011"/>
                </a:lnTo>
                <a:lnTo>
                  <a:pt x="783996" y="115011"/>
                </a:lnTo>
                <a:lnTo>
                  <a:pt x="783996" y="527761"/>
                </a:lnTo>
                <a:lnTo>
                  <a:pt x="912698" y="527761"/>
                </a:lnTo>
                <a:lnTo>
                  <a:pt x="912698" y="115011"/>
                </a:lnTo>
                <a:lnTo>
                  <a:pt x="1094435" y="115011"/>
                </a:lnTo>
                <a:lnTo>
                  <a:pt x="1094435" y="5791"/>
                </a:lnTo>
                <a:close/>
              </a:path>
              <a:path w="3972559" h="534035">
                <a:moveTo>
                  <a:pt x="1627568" y="5791"/>
                </a:moveTo>
                <a:lnTo>
                  <a:pt x="1135405" y="5791"/>
                </a:lnTo>
                <a:lnTo>
                  <a:pt x="1135405" y="115011"/>
                </a:lnTo>
                <a:lnTo>
                  <a:pt x="1317066" y="115011"/>
                </a:lnTo>
                <a:lnTo>
                  <a:pt x="1317066" y="527761"/>
                </a:lnTo>
                <a:lnTo>
                  <a:pt x="1445895" y="527761"/>
                </a:lnTo>
                <a:lnTo>
                  <a:pt x="1445895" y="115011"/>
                </a:lnTo>
                <a:lnTo>
                  <a:pt x="1627568" y="115011"/>
                </a:lnTo>
                <a:lnTo>
                  <a:pt x="1627568" y="5791"/>
                </a:lnTo>
                <a:close/>
              </a:path>
              <a:path w="3972559" h="534035">
                <a:moveTo>
                  <a:pt x="2315997" y="188772"/>
                </a:moveTo>
                <a:lnTo>
                  <a:pt x="2312428" y="135509"/>
                </a:lnTo>
                <a:lnTo>
                  <a:pt x="2307742" y="117017"/>
                </a:lnTo>
                <a:lnTo>
                  <a:pt x="2301557" y="92595"/>
                </a:lnTo>
                <a:lnTo>
                  <a:pt x="2283104" y="59258"/>
                </a:lnTo>
                <a:lnTo>
                  <a:pt x="2256853" y="34683"/>
                </a:lnTo>
                <a:lnTo>
                  <a:pt x="2222525" y="18097"/>
                </a:lnTo>
                <a:lnTo>
                  <a:pt x="2184603" y="9766"/>
                </a:lnTo>
                <a:lnTo>
                  <a:pt x="2184603" y="186474"/>
                </a:lnTo>
                <a:lnTo>
                  <a:pt x="2184603" y="347281"/>
                </a:lnTo>
                <a:lnTo>
                  <a:pt x="2181034" y="379285"/>
                </a:lnTo>
                <a:lnTo>
                  <a:pt x="2169706" y="400824"/>
                </a:lnTo>
                <a:lnTo>
                  <a:pt x="2149703" y="412953"/>
                </a:lnTo>
                <a:lnTo>
                  <a:pt x="2120125" y="416763"/>
                </a:lnTo>
                <a:lnTo>
                  <a:pt x="1912785" y="416763"/>
                </a:lnTo>
                <a:lnTo>
                  <a:pt x="1912785" y="117017"/>
                </a:lnTo>
                <a:lnTo>
                  <a:pt x="2120125" y="117017"/>
                </a:lnTo>
                <a:lnTo>
                  <a:pt x="2149703" y="120827"/>
                </a:lnTo>
                <a:lnTo>
                  <a:pt x="2169706" y="132969"/>
                </a:lnTo>
                <a:lnTo>
                  <a:pt x="2181034" y="154508"/>
                </a:lnTo>
                <a:lnTo>
                  <a:pt x="2184603" y="186474"/>
                </a:lnTo>
                <a:lnTo>
                  <a:pt x="2184603" y="9766"/>
                </a:lnTo>
                <a:lnTo>
                  <a:pt x="2179878" y="8724"/>
                </a:lnTo>
                <a:lnTo>
                  <a:pt x="2128647" y="5778"/>
                </a:lnTo>
                <a:lnTo>
                  <a:pt x="1784096" y="5778"/>
                </a:lnTo>
                <a:lnTo>
                  <a:pt x="1784096" y="527837"/>
                </a:lnTo>
                <a:lnTo>
                  <a:pt x="2134616" y="527837"/>
                </a:lnTo>
                <a:lnTo>
                  <a:pt x="2188083" y="524002"/>
                </a:lnTo>
                <a:lnTo>
                  <a:pt x="2230882" y="512546"/>
                </a:lnTo>
                <a:lnTo>
                  <a:pt x="2288032" y="467258"/>
                </a:lnTo>
                <a:lnTo>
                  <a:pt x="2307894" y="416763"/>
                </a:lnTo>
                <a:lnTo>
                  <a:pt x="2313190" y="392849"/>
                </a:lnTo>
                <a:lnTo>
                  <a:pt x="2315997" y="344995"/>
                </a:lnTo>
                <a:lnTo>
                  <a:pt x="2315997" y="188772"/>
                </a:lnTo>
                <a:close/>
              </a:path>
              <a:path w="3972559" h="534035">
                <a:moveTo>
                  <a:pt x="2903601" y="184619"/>
                </a:moveTo>
                <a:lnTo>
                  <a:pt x="2900591" y="133299"/>
                </a:lnTo>
                <a:lnTo>
                  <a:pt x="2891078" y="91643"/>
                </a:lnTo>
                <a:lnTo>
                  <a:pt x="2849638" y="34759"/>
                </a:lnTo>
                <a:lnTo>
                  <a:pt x="2773426" y="8788"/>
                </a:lnTo>
                <a:lnTo>
                  <a:pt x="2720467" y="5791"/>
                </a:lnTo>
                <a:lnTo>
                  <a:pt x="2396452" y="5791"/>
                </a:lnTo>
                <a:lnTo>
                  <a:pt x="2396452" y="116598"/>
                </a:lnTo>
                <a:lnTo>
                  <a:pt x="2711869" y="116598"/>
                </a:lnTo>
                <a:lnTo>
                  <a:pt x="2741472" y="120408"/>
                </a:lnTo>
                <a:lnTo>
                  <a:pt x="2761411" y="132549"/>
                </a:lnTo>
                <a:lnTo>
                  <a:pt x="2772676" y="154063"/>
                </a:lnTo>
                <a:lnTo>
                  <a:pt x="2776220" y="186004"/>
                </a:lnTo>
                <a:lnTo>
                  <a:pt x="2776296" y="204444"/>
                </a:lnTo>
                <a:lnTo>
                  <a:pt x="2776220" y="309702"/>
                </a:lnTo>
                <a:lnTo>
                  <a:pt x="2776220" y="416344"/>
                </a:lnTo>
                <a:lnTo>
                  <a:pt x="2533675" y="416344"/>
                </a:lnTo>
                <a:lnTo>
                  <a:pt x="2518956" y="414210"/>
                </a:lnTo>
                <a:lnTo>
                  <a:pt x="2505646" y="406146"/>
                </a:lnTo>
                <a:lnTo>
                  <a:pt x="2495994" y="389699"/>
                </a:lnTo>
                <a:lnTo>
                  <a:pt x="2492273" y="362407"/>
                </a:lnTo>
                <a:lnTo>
                  <a:pt x="2495969" y="335216"/>
                </a:lnTo>
                <a:lnTo>
                  <a:pt x="2505570" y="319201"/>
                </a:lnTo>
                <a:lnTo>
                  <a:pt x="2518867" y="311619"/>
                </a:lnTo>
                <a:lnTo>
                  <a:pt x="2533675" y="309702"/>
                </a:lnTo>
                <a:lnTo>
                  <a:pt x="2776220" y="309702"/>
                </a:lnTo>
                <a:lnTo>
                  <a:pt x="2776220" y="204444"/>
                </a:lnTo>
                <a:lnTo>
                  <a:pt x="2514816" y="204444"/>
                </a:lnTo>
                <a:lnTo>
                  <a:pt x="2461145" y="210045"/>
                </a:lnTo>
                <a:lnTo>
                  <a:pt x="2419451" y="227215"/>
                </a:lnTo>
                <a:lnTo>
                  <a:pt x="2389708" y="256527"/>
                </a:lnTo>
                <a:lnTo>
                  <a:pt x="2371890" y="298551"/>
                </a:lnTo>
                <a:lnTo>
                  <a:pt x="2365946" y="353872"/>
                </a:lnTo>
                <a:lnTo>
                  <a:pt x="2365946" y="378561"/>
                </a:lnTo>
                <a:lnTo>
                  <a:pt x="2372106" y="435038"/>
                </a:lnTo>
                <a:lnTo>
                  <a:pt x="2390571" y="477177"/>
                </a:lnTo>
                <a:lnTo>
                  <a:pt x="2421407" y="506006"/>
                </a:lnTo>
                <a:lnTo>
                  <a:pt x="2464612" y="522554"/>
                </a:lnTo>
                <a:lnTo>
                  <a:pt x="2520226" y="527837"/>
                </a:lnTo>
                <a:lnTo>
                  <a:pt x="2903601" y="527837"/>
                </a:lnTo>
                <a:lnTo>
                  <a:pt x="2903601" y="416344"/>
                </a:lnTo>
                <a:lnTo>
                  <a:pt x="2903601" y="309702"/>
                </a:lnTo>
                <a:lnTo>
                  <a:pt x="2903601" y="184619"/>
                </a:lnTo>
                <a:close/>
              </a:path>
              <a:path w="3972559" h="534035">
                <a:moveTo>
                  <a:pt x="3421773" y="5791"/>
                </a:moveTo>
                <a:lnTo>
                  <a:pt x="2929445" y="5791"/>
                </a:lnTo>
                <a:lnTo>
                  <a:pt x="2929445" y="115011"/>
                </a:lnTo>
                <a:lnTo>
                  <a:pt x="3111258" y="115011"/>
                </a:lnTo>
                <a:lnTo>
                  <a:pt x="3111258" y="527761"/>
                </a:lnTo>
                <a:lnTo>
                  <a:pt x="3239884" y="527761"/>
                </a:lnTo>
                <a:lnTo>
                  <a:pt x="3239884" y="115011"/>
                </a:lnTo>
                <a:lnTo>
                  <a:pt x="3421773" y="115011"/>
                </a:lnTo>
                <a:lnTo>
                  <a:pt x="3421773" y="5791"/>
                </a:lnTo>
                <a:close/>
              </a:path>
              <a:path w="3972559" h="534035">
                <a:moveTo>
                  <a:pt x="3971950" y="184619"/>
                </a:moveTo>
                <a:lnTo>
                  <a:pt x="3968966" y="133299"/>
                </a:lnTo>
                <a:lnTo>
                  <a:pt x="3959479" y="91643"/>
                </a:lnTo>
                <a:lnTo>
                  <a:pt x="3918102" y="34759"/>
                </a:lnTo>
                <a:lnTo>
                  <a:pt x="3841877" y="8788"/>
                </a:lnTo>
                <a:lnTo>
                  <a:pt x="3788829" y="5791"/>
                </a:lnTo>
                <a:lnTo>
                  <a:pt x="3464877" y="5791"/>
                </a:lnTo>
                <a:lnTo>
                  <a:pt x="3464877" y="116598"/>
                </a:lnTo>
                <a:lnTo>
                  <a:pt x="3780498" y="116598"/>
                </a:lnTo>
                <a:lnTo>
                  <a:pt x="3810025" y="120408"/>
                </a:lnTo>
                <a:lnTo>
                  <a:pt x="3829964" y="132549"/>
                </a:lnTo>
                <a:lnTo>
                  <a:pt x="3841229" y="154063"/>
                </a:lnTo>
                <a:lnTo>
                  <a:pt x="3844785" y="186004"/>
                </a:lnTo>
                <a:lnTo>
                  <a:pt x="3844785" y="204444"/>
                </a:lnTo>
                <a:lnTo>
                  <a:pt x="3844785" y="309702"/>
                </a:lnTo>
                <a:lnTo>
                  <a:pt x="3844785" y="416344"/>
                </a:lnTo>
                <a:lnTo>
                  <a:pt x="3602101" y="416344"/>
                </a:lnTo>
                <a:lnTo>
                  <a:pt x="3587407" y="414210"/>
                </a:lnTo>
                <a:lnTo>
                  <a:pt x="3574097" y="406146"/>
                </a:lnTo>
                <a:lnTo>
                  <a:pt x="3564432" y="389699"/>
                </a:lnTo>
                <a:lnTo>
                  <a:pt x="3560699" y="362407"/>
                </a:lnTo>
                <a:lnTo>
                  <a:pt x="3564394" y="335216"/>
                </a:lnTo>
                <a:lnTo>
                  <a:pt x="3574008" y="319201"/>
                </a:lnTo>
                <a:lnTo>
                  <a:pt x="3587318" y="311619"/>
                </a:lnTo>
                <a:lnTo>
                  <a:pt x="3602101" y="309702"/>
                </a:lnTo>
                <a:lnTo>
                  <a:pt x="3844785" y="309702"/>
                </a:lnTo>
                <a:lnTo>
                  <a:pt x="3844785" y="204444"/>
                </a:lnTo>
                <a:lnTo>
                  <a:pt x="3583305" y="204444"/>
                </a:lnTo>
                <a:lnTo>
                  <a:pt x="3529634" y="210045"/>
                </a:lnTo>
                <a:lnTo>
                  <a:pt x="3487953" y="227215"/>
                </a:lnTo>
                <a:lnTo>
                  <a:pt x="3458197" y="256527"/>
                </a:lnTo>
                <a:lnTo>
                  <a:pt x="3440366" y="298551"/>
                </a:lnTo>
                <a:lnTo>
                  <a:pt x="3434435" y="353872"/>
                </a:lnTo>
                <a:lnTo>
                  <a:pt x="3434435" y="378561"/>
                </a:lnTo>
                <a:lnTo>
                  <a:pt x="3440595" y="435038"/>
                </a:lnTo>
                <a:lnTo>
                  <a:pt x="3459086" y="477177"/>
                </a:lnTo>
                <a:lnTo>
                  <a:pt x="3489909" y="506006"/>
                </a:lnTo>
                <a:lnTo>
                  <a:pt x="3533089" y="522554"/>
                </a:lnTo>
                <a:lnTo>
                  <a:pt x="3588651" y="527837"/>
                </a:lnTo>
                <a:lnTo>
                  <a:pt x="3971950" y="527837"/>
                </a:lnTo>
                <a:lnTo>
                  <a:pt x="3971950" y="416344"/>
                </a:lnTo>
                <a:lnTo>
                  <a:pt x="3971950" y="309702"/>
                </a:lnTo>
                <a:lnTo>
                  <a:pt x="3971950" y="184619"/>
                </a:lnTo>
                <a:close/>
              </a:path>
            </a:pathLst>
          </a:custGeom>
          <a:solidFill>
            <a:srgbClr val="FFFFFF"/>
          </a:solidFill>
        </p:spPr>
        <p:txBody>
          <a:bodyPr wrap="square" lIns="0" tIns="0" rIns="0" bIns="0" rtlCol="0"/>
          <a:lstStyle/>
          <a:p>
            <a:endParaRPr dirty="0"/>
          </a:p>
        </p:txBody>
      </p:sp>
    </p:spTree>
    <p:extLst>
      <p:ext uri="{BB962C8B-B14F-4D97-AF65-F5344CB8AC3E}">
        <p14:creationId xmlns:p14="http://schemas.microsoft.com/office/powerpoint/2010/main" val="213205958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3 Marcador de contenido"/>
          <p:cNvSpPr>
            <a:spLocks noGrp="1"/>
          </p:cNvSpPr>
          <p:nvPr>
            <p:ph sz="half" idx="4294967295"/>
          </p:nvPr>
        </p:nvSpPr>
        <p:spPr>
          <a:xfrm>
            <a:off x="9267825" y="1778000"/>
            <a:ext cx="2924175" cy="982663"/>
          </a:xfrm>
          <a:prstGeom prst="rect">
            <a:avLst/>
          </a:prstGeom>
        </p:spPr>
        <p:txBody>
          <a:bodyPr>
            <a:normAutofit fontScale="92500" lnSpcReduction="10000"/>
          </a:bodyPr>
          <a:lstStyle/>
          <a:p>
            <a:pPr marL="0" indent="0">
              <a:buNone/>
            </a:pPr>
            <a:r>
              <a:rPr lang="es-CL" sz="1800" dirty="0">
                <a:solidFill>
                  <a:srgbClr val="002060"/>
                </a:solidFill>
              </a:rPr>
              <a:t>- Desde el punto de vista de los </a:t>
            </a:r>
            <a:r>
              <a:rPr lang="es-CL" sz="1800" dirty="0" err="1">
                <a:solidFill>
                  <a:srgbClr val="002060"/>
                </a:solidFill>
              </a:rPr>
              <a:t>microservicios</a:t>
            </a:r>
            <a:r>
              <a:rPr lang="es-CL" sz="1800" dirty="0">
                <a:solidFill>
                  <a:srgbClr val="002060"/>
                </a:solidFill>
              </a:rPr>
              <a:t>, se deja cada funcionalidad en un servicio separado</a:t>
            </a:r>
          </a:p>
        </p:txBody>
      </p:sp>
      <p:sp>
        <p:nvSpPr>
          <p:cNvPr id="16" name="3 Marcador de contenido"/>
          <p:cNvSpPr>
            <a:spLocks noGrp="1"/>
          </p:cNvSpPr>
          <p:nvPr>
            <p:ph sz="half" idx="4294967295"/>
          </p:nvPr>
        </p:nvSpPr>
        <p:spPr>
          <a:xfrm>
            <a:off x="9267825" y="1807724"/>
            <a:ext cx="2922587" cy="981075"/>
          </a:xfrm>
          <a:prstGeom prst="rect">
            <a:avLst/>
          </a:prstGeom>
        </p:spPr>
        <p:txBody>
          <a:bodyPr>
            <a:normAutofit/>
          </a:bodyPr>
          <a:lstStyle/>
          <a:p>
            <a:pPr marL="0" indent="0">
              <a:buNone/>
            </a:pPr>
            <a:r>
              <a:rPr lang="es-CL" sz="1800" dirty="0">
                <a:solidFill>
                  <a:srgbClr val="002060"/>
                </a:solidFill>
              </a:rPr>
              <a:t>- </a:t>
            </a:r>
            <a:r>
              <a:rPr lang="es-CL" sz="1800" dirty="0" smtClean="0">
                <a:solidFill>
                  <a:srgbClr val="002060"/>
                </a:solidFill>
              </a:rPr>
              <a:t>Se puede escalar </a:t>
            </a:r>
            <a:r>
              <a:rPr lang="es-CL" sz="1800" dirty="0">
                <a:solidFill>
                  <a:srgbClr val="002060"/>
                </a:solidFill>
              </a:rPr>
              <a:t>el servicio en función de su carga</a:t>
            </a:r>
          </a:p>
        </p:txBody>
      </p:sp>
      <p:sp>
        <p:nvSpPr>
          <p:cNvPr id="4" name="Título 3"/>
          <p:cNvSpPr>
            <a:spLocks noGrp="1"/>
          </p:cNvSpPr>
          <p:nvPr>
            <p:ph type="title" idx="4294967295"/>
          </p:nvPr>
        </p:nvSpPr>
        <p:spPr>
          <a:xfrm>
            <a:off x="0" y="311150"/>
            <a:ext cx="7969250" cy="431800"/>
          </a:xfrm>
        </p:spPr>
        <p:txBody>
          <a:bodyPr>
            <a:normAutofit fontScale="90000"/>
          </a:bodyPr>
          <a:lstStyle/>
          <a:p>
            <a:r>
              <a:rPr lang="es-CL" dirty="0" smtClean="0"/>
              <a:t>Monolito VS </a:t>
            </a:r>
            <a:r>
              <a:rPr lang="es-CL" dirty="0" err="1" smtClean="0"/>
              <a:t>Microservicios</a:t>
            </a:r>
            <a:endParaRPr lang="es-CL" dirty="0"/>
          </a:p>
        </p:txBody>
      </p:sp>
      <p:sp>
        <p:nvSpPr>
          <p:cNvPr id="9" name="3 Marcador de contenido"/>
          <p:cNvSpPr>
            <a:spLocks noGrp="1"/>
          </p:cNvSpPr>
          <p:nvPr>
            <p:ph sz="quarter" idx="4294967295"/>
          </p:nvPr>
        </p:nvSpPr>
        <p:spPr>
          <a:xfrm>
            <a:off x="0" y="1682750"/>
            <a:ext cx="3838575" cy="1195388"/>
          </a:xfrm>
          <a:prstGeom prst="rect">
            <a:avLst/>
          </a:prstGeom>
        </p:spPr>
        <p:txBody>
          <a:bodyPr>
            <a:normAutofit/>
          </a:bodyPr>
          <a:lstStyle/>
          <a:p>
            <a:pPr marL="0" indent="0">
              <a:buNone/>
            </a:pPr>
            <a:r>
              <a:rPr lang="es-CL" sz="1800" dirty="0">
                <a:solidFill>
                  <a:srgbClr val="002060"/>
                </a:solidFill>
              </a:rPr>
              <a:t>- Un monolito deja todas sus funcionalidades en un mismo proceso o empaquetado.</a:t>
            </a:r>
          </a:p>
        </p:txBody>
      </p:sp>
      <p:sp>
        <p:nvSpPr>
          <p:cNvPr id="11" name="3 Marcador de contenido"/>
          <p:cNvSpPr>
            <a:spLocks noGrp="1"/>
          </p:cNvSpPr>
          <p:nvPr>
            <p:ph type="body" idx="4294967295"/>
          </p:nvPr>
        </p:nvSpPr>
        <p:spPr>
          <a:xfrm>
            <a:off x="0" y="1665288"/>
            <a:ext cx="2924175" cy="981075"/>
          </a:xfrm>
          <a:prstGeom prst="rect">
            <a:avLst/>
          </a:prstGeom>
        </p:spPr>
        <p:txBody>
          <a:bodyPr>
            <a:normAutofit/>
          </a:bodyPr>
          <a:lstStyle/>
          <a:p>
            <a:pPr marL="0" indent="0">
              <a:buNone/>
            </a:pPr>
            <a:r>
              <a:rPr lang="es-CL" sz="1800" dirty="0">
                <a:solidFill>
                  <a:srgbClr val="002060"/>
                </a:solidFill>
              </a:rPr>
              <a:t>- Para escalar el monolito se deben escalar todas las funcionalidades.</a:t>
            </a:r>
          </a:p>
        </p:txBody>
      </p:sp>
      <p:pic>
        <p:nvPicPr>
          <p:cNvPr id="7" name="Imagen 6"/>
          <p:cNvPicPr>
            <a:picLocks noChangeAspect="1"/>
          </p:cNvPicPr>
          <p:nvPr/>
        </p:nvPicPr>
        <p:blipFill>
          <a:blip r:embed="rId3"/>
          <a:stretch>
            <a:fillRect/>
          </a:stretch>
        </p:blipFill>
        <p:spPr>
          <a:xfrm>
            <a:off x="1761098" y="3109397"/>
            <a:ext cx="3194735" cy="2693600"/>
          </a:xfrm>
          <a:prstGeom prst="rect">
            <a:avLst/>
          </a:prstGeom>
        </p:spPr>
      </p:pic>
      <p:pic>
        <p:nvPicPr>
          <p:cNvPr id="10" name="Imagen 9"/>
          <p:cNvPicPr>
            <a:picLocks noChangeAspect="1"/>
          </p:cNvPicPr>
          <p:nvPr/>
        </p:nvPicPr>
        <p:blipFill>
          <a:blip r:embed="rId4"/>
          <a:stretch>
            <a:fillRect/>
          </a:stretch>
        </p:blipFill>
        <p:spPr>
          <a:xfrm>
            <a:off x="2228696" y="3389898"/>
            <a:ext cx="2259538" cy="2132598"/>
          </a:xfrm>
          <a:prstGeom prst="rect">
            <a:avLst/>
          </a:prstGeom>
        </p:spPr>
      </p:pic>
      <p:pic>
        <p:nvPicPr>
          <p:cNvPr id="12" name="Imagen 11"/>
          <p:cNvPicPr>
            <a:picLocks noChangeAspect="1"/>
          </p:cNvPicPr>
          <p:nvPr/>
        </p:nvPicPr>
        <p:blipFill>
          <a:blip r:embed="rId5"/>
          <a:stretch>
            <a:fillRect/>
          </a:stretch>
        </p:blipFill>
        <p:spPr>
          <a:xfrm>
            <a:off x="7419472" y="3346126"/>
            <a:ext cx="1976188" cy="1736650"/>
          </a:xfrm>
          <a:prstGeom prst="rect">
            <a:avLst/>
          </a:prstGeom>
        </p:spPr>
      </p:pic>
      <p:pic>
        <p:nvPicPr>
          <p:cNvPr id="15" name="Imagen 14"/>
          <p:cNvPicPr>
            <a:picLocks noChangeAspect="1"/>
          </p:cNvPicPr>
          <p:nvPr/>
        </p:nvPicPr>
        <p:blipFill>
          <a:blip r:embed="rId6"/>
          <a:stretch>
            <a:fillRect/>
          </a:stretch>
        </p:blipFill>
        <p:spPr>
          <a:xfrm>
            <a:off x="6778042" y="3202673"/>
            <a:ext cx="2943225" cy="2600325"/>
          </a:xfrm>
          <a:prstGeom prst="rect">
            <a:avLst/>
          </a:prstGeom>
        </p:spPr>
      </p:pic>
    </p:spTree>
    <p:extLst>
      <p:ext uri="{BB962C8B-B14F-4D97-AF65-F5344CB8AC3E}">
        <p14:creationId xmlns:p14="http://schemas.microsoft.com/office/powerpoint/2010/main" val="3242694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par>
                                <p:cTn id="12" presetID="10" presetClass="entr" presetSubtype="0" fill="hold" nodeType="with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500"/>
                                        <p:tgtEl>
                                          <p:spTgt spid="12"/>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4">
                                            <p:txEl>
                                              <p:pRg st="0" end="0"/>
                                            </p:txEl>
                                          </p:spTgt>
                                        </p:tgtEl>
                                        <p:attrNameLst>
                                          <p:attrName>style.visibility</p:attrName>
                                        </p:attrNameLst>
                                      </p:cBhvr>
                                      <p:to>
                                        <p:strVal val="visible"/>
                                      </p:to>
                                    </p:set>
                                    <p:animEffect transition="in" filter="fade">
                                      <p:cBhvr>
                                        <p:cTn id="17" dur="500"/>
                                        <p:tgtEl>
                                          <p:spTgt spid="14">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1" nodeType="clickEffect">
                                  <p:stCondLst>
                                    <p:cond delay="0"/>
                                  </p:stCondLst>
                                  <p:childTnLst>
                                    <p:animEffect transition="out" filter="fade">
                                      <p:cBhvr>
                                        <p:cTn id="21" dur="500"/>
                                        <p:tgtEl>
                                          <p:spTgt spid="9">
                                            <p:txEl>
                                              <p:pRg st="0" end="0"/>
                                            </p:txEl>
                                          </p:spTgt>
                                        </p:tgtEl>
                                      </p:cBhvr>
                                    </p:animEffect>
                                    <p:set>
                                      <p:cBhvr>
                                        <p:cTn id="22" dur="1" fill="hold">
                                          <p:stCondLst>
                                            <p:cond delay="499"/>
                                          </p:stCondLst>
                                        </p:cTn>
                                        <p:tgtEl>
                                          <p:spTgt spid="9">
                                            <p:txEl>
                                              <p:pRg st="0" end="0"/>
                                            </p:txEl>
                                          </p:spTgt>
                                        </p:tgtEl>
                                        <p:attrNameLst>
                                          <p:attrName>style.visibility</p:attrName>
                                        </p:attrNameLst>
                                      </p:cBhvr>
                                      <p:to>
                                        <p:strVal val="hidden"/>
                                      </p:to>
                                    </p:set>
                                  </p:childTnLst>
                                </p:cTn>
                              </p:par>
                            </p:childTnLst>
                          </p:cTn>
                        </p:par>
                        <p:par>
                          <p:cTn id="23" fill="hold">
                            <p:stCondLst>
                              <p:cond delay="500"/>
                            </p:stCondLst>
                            <p:childTnLst>
                              <p:par>
                                <p:cTn id="24" presetID="10" presetClass="exit" presetSubtype="0" fill="hold" nodeType="afterEffect">
                                  <p:stCondLst>
                                    <p:cond delay="0"/>
                                  </p:stCondLst>
                                  <p:childTnLst>
                                    <p:animEffect transition="out" filter="fade">
                                      <p:cBhvr>
                                        <p:cTn id="25" dur="500"/>
                                        <p:tgtEl>
                                          <p:spTgt spid="10"/>
                                        </p:tgtEl>
                                      </p:cBhvr>
                                    </p:animEffect>
                                    <p:set>
                                      <p:cBhvr>
                                        <p:cTn id="26" dur="1" fill="hold">
                                          <p:stCondLst>
                                            <p:cond delay="499"/>
                                          </p:stCondLst>
                                        </p:cTn>
                                        <p:tgtEl>
                                          <p:spTgt spid="10"/>
                                        </p:tgtEl>
                                        <p:attrNameLst>
                                          <p:attrName>style.visibility</p:attrName>
                                        </p:attrNameLst>
                                      </p:cBhvr>
                                      <p:to>
                                        <p:strVal val="hidden"/>
                                      </p:to>
                                    </p:set>
                                  </p:childTnLst>
                                </p:cTn>
                              </p:par>
                              <p:par>
                                <p:cTn id="27" presetID="10" presetClass="exit" presetSubtype="0" fill="hold" nodeType="withEffect">
                                  <p:stCondLst>
                                    <p:cond delay="0"/>
                                  </p:stCondLst>
                                  <p:childTnLst>
                                    <p:animEffect transition="out" filter="fade">
                                      <p:cBhvr>
                                        <p:cTn id="28" dur="500"/>
                                        <p:tgtEl>
                                          <p:spTgt spid="12"/>
                                        </p:tgtEl>
                                      </p:cBhvr>
                                    </p:animEffect>
                                    <p:set>
                                      <p:cBhvr>
                                        <p:cTn id="29" dur="1" fill="hold">
                                          <p:stCondLst>
                                            <p:cond delay="499"/>
                                          </p:stCondLst>
                                        </p:cTn>
                                        <p:tgtEl>
                                          <p:spTgt spid="12"/>
                                        </p:tgtEl>
                                        <p:attrNameLst>
                                          <p:attrName>style.visibility</p:attrName>
                                        </p:attrNameLst>
                                      </p:cBhvr>
                                      <p:to>
                                        <p:strVal val="hidden"/>
                                      </p:to>
                                    </p:set>
                                  </p:childTnLst>
                                </p:cTn>
                              </p:par>
                              <p:par>
                                <p:cTn id="30" presetID="10" presetClass="exit" presetSubtype="0" fill="hold" grpId="1" nodeType="withEffect">
                                  <p:stCondLst>
                                    <p:cond delay="0"/>
                                  </p:stCondLst>
                                  <p:childTnLst>
                                    <p:animEffect transition="out" filter="fade">
                                      <p:cBhvr>
                                        <p:cTn id="31" dur="500"/>
                                        <p:tgtEl>
                                          <p:spTgt spid="14">
                                            <p:txEl>
                                              <p:pRg st="0" end="0"/>
                                            </p:txEl>
                                          </p:spTgt>
                                        </p:tgtEl>
                                      </p:cBhvr>
                                    </p:animEffect>
                                    <p:set>
                                      <p:cBhvr>
                                        <p:cTn id="32" dur="1" fill="hold">
                                          <p:stCondLst>
                                            <p:cond delay="499"/>
                                          </p:stCondLst>
                                        </p:cTn>
                                        <p:tgtEl>
                                          <p:spTgt spid="14">
                                            <p:txEl>
                                              <p:pRg st="0" end="0"/>
                                            </p:txEl>
                                          </p:spTgt>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1">
                                            <p:txEl>
                                              <p:pRg st="0" end="0"/>
                                            </p:txEl>
                                          </p:spTgt>
                                        </p:tgtEl>
                                        <p:attrNameLst>
                                          <p:attrName>style.visibility</p:attrName>
                                        </p:attrNameLst>
                                      </p:cBhvr>
                                      <p:to>
                                        <p:strVal val="visible"/>
                                      </p:to>
                                    </p:set>
                                    <p:animEffect transition="in" filter="fade">
                                      <p:cBhvr>
                                        <p:cTn id="37" dur="500"/>
                                        <p:tgtEl>
                                          <p:spTgt spid="11">
                                            <p:txEl>
                                              <p:pRg st="0" end="0"/>
                                            </p:txEl>
                                          </p:spTgt>
                                        </p:tgtEl>
                                      </p:cBhvr>
                                    </p:animEffect>
                                  </p:childTnLst>
                                </p:cTn>
                              </p:par>
                            </p:childTnLst>
                          </p:cTn>
                        </p:par>
                        <p:par>
                          <p:cTn id="38" fill="hold">
                            <p:stCondLst>
                              <p:cond delay="500"/>
                            </p:stCondLst>
                            <p:childTnLst>
                              <p:par>
                                <p:cTn id="39" presetID="10" presetClass="entr" presetSubtype="0" fill="hold" nodeType="afterEffect">
                                  <p:stCondLst>
                                    <p:cond delay="0"/>
                                  </p:stCondLst>
                                  <p:childTnLst>
                                    <p:set>
                                      <p:cBhvr>
                                        <p:cTn id="40" dur="1" fill="hold">
                                          <p:stCondLst>
                                            <p:cond delay="0"/>
                                          </p:stCondLst>
                                        </p:cTn>
                                        <p:tgtEl>
                                          <p:spTgt spid="7"/>
                                        </p:tgtEl>
                                        <p:attrNameLst>
                                          <p:attrName>style.visibility</p:attrName>
                                        </p:attrNameLst>
                                      </p:cBhvr>
                                      <p:to>
                                        <p:strVal val="visible"/>
                                      </p:to>
                                    </p:set>
                                    <p:animEffect transition="in" filter="fade">
                                      <p:cBhvr>
                                        <p:cTn id="41" dur="500"/>
                                        <p:tgtEl>
                                          <p:spTgt spid="7"/>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6">
                                            <p:txEl>
                                              <p:pRg st="0" end="0"/>
                                            </p:txEl>
                                          </p:spTgt>
                                        </p:tgtEl>
                                        <p:attrNameLst>
                                          <p:attrName>style.visibility</p:attrName>
                                        </p:attrNameLst>
                                      </p:cBhvr>
                                      <p:to>
                                        <p:strVal val="visible"/>
                                      </p:to>
                                    </p:set>
                                    <p:animEffect transition="in" filter="fade">
                                      <p:cBhvr>
                                        <p:cTn id="44" dur="500"/>
                                        <p:tgtEl>
                                          <p:spTgt spid="16">
                                            <p:txEl>
                                              <p:pRg st="0" end="0"/>
                                            </p:txEl>
                                          </p:spTgt>
                                        </p:tgtEl>
                                      </p:cBhvr>
                                    </p:animEffect>
                                  </p:childTnLst>
                                </p:cTn>
                              </p:par>
                              <p:par>
                                <p:cTn id="45" presetID="10" presetClass="entr" presetSubtype="0" fill="hold" nodeType="with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fade">
                                      <p:cBhvr>
                                        <p:cTn id="4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p:bldP spid="14" grpId="1" build="p"/>
      <p:bldP spid="16" grpId="0" build="p"/>
      <p:bldP spid="9" grpId="0" build="p"/>
      <p:bldP spid="9" grpId="1" build="p"/>
      <p:bldP spid="11"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idx="4294967295"/>
          </p:nvPr>
        </p:nvSpPr>
        <p:spPr>
          <a:xfrm>
            <a:off x="0" y="311150"/>
            <a:ext cx="7969250" cy="431800"/>
          </a:xfrm>
        </p:spPr>
        <p:txBody>
          <a:bodyPr>
            <a:normAutofit fontScale="90000"/>
          </a:bodyPr>
          <a:lstStyle/>
          <a:p>
            <a:r>
              <a:rPr lang="es-CL" dirty="0"/>
              <a:t>Arquitectura de microservicios</a:t>
            </a:r>
          </a:p>
        </p:txBody>
      </p:sp>
      <p:sp>
        <p:nvSpPr>
          <p:cNvPr id="11" name="CuadroTexto 10"/>
          <p:cNvSpPr txBox="1"/>
          <p:nvPr/>
        </p:nvSpPr>
        <p:spPr>
          <a:xfrm>
            <a:off x="1829782" y="817788"/>
            <a:ext cx="2981522" cy="461665"/>
          </a:xfrm>
          <a:prstGeom prst="rect">
            <a:avLst/>
          </a:prstGeom>
          <a:noFill/>
        </p:spPr>
        <p:txBody>
          <a:bodyPr wrap="none" rtlCol="0">
            <a:spAutoFit/>
          </a:bodyPr>
          <a:lstStyle/>
          <a:p>
            <a:r>
              <a:rPr lang="es-CL" sz="2400" b="1" dirty="0" smtClean="0">
                <a:solidFill>
                  <a:schemeClr val="tx2"/>
                </a:solidFill>
              </a:rPr>
              <a:t>Impacto en desarrollo</a:t>
            </a:r>
            <a:endParaRPr lang="es-CL" sz="2400" b="1" dirty="0">
              <a:solidFill>
                <a:schemeClr val="tx2"/>
              </a:solidFill>
            </a:endParaRPr>
          </a:p>
        </p:txBody>
      </p:sp>
      <p:pic>
        <p:nvPicPr>
          <p:cNvPr id="1026" name="Picture 2" descr="Imagen relacionada"/>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62128" y="1910806"/>
            <a:ext cx="567236" cy="567236"/>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Imagen relacionada"/>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62128" y="2699056"/>
            <a:ext cx="567236" cy="567236"/>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Imagen relacionada"/>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62128" y="3487307"/>
            <a:ext cx="567236" cy="56723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Imagen relacionada"/>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32816" y="5182245"/>
            <a:ext cx="567236" cy="567236"/>
          </a:xfrm>
          <a:prstGeom prst="rect">
            <a:avLst/>
          </a:prstGeom>
          <a:noFill/>
          <a:extLst>
            <a:ext uri="{909E8E84-426E-40DD-AFC4-6F175D3DCCD1}">
              <a14:hiddenFill xmlns:a14="http://schemas.microsoft.com/office/drawing/2010/main">
                <a:solidFill>
                  <a:srgbClr val="FFFFFF"/>
                </a:solidFill>
              </a14:hiddenFill>
            </a:ext>
          </a:extLst>
        </p:spPr>
      </p:pic>
      <p:pic>
        <p:nvPicPr>
          <p:cNvPr id="3" name="Imagen 2"/>
          <p:cNvPicPr>
            <a:picLocks noChangeAspect="1"/>
          </p:cNvPicPr>
          <p:nvPr/>
        </p:nvPicPr>
        <p:blipFill>
          <a:blip r:embed="rId4"/>
          <a:stretch>
            <a:fillRect/>
          </a:stretch>
        </p:blipFill>
        <p:spPr>
          <a:xfrm>
            <a:off x="3712309" y="2511887"/>
            <a:ext cx="905419" cy="926723"/>
          </a:xfrm>
          <a:prstGeom prst="rect">
            <a:avLst/>
          </a:prstGeom>
        </p:spPr>
      </p:pic>
      <p:sp>
        <p:nvSpPr>
          <p:cNvPr id="7" name="CuadroTexto 6"/>
          <p:cNvSpPr txBox="1"/>
          <p:nvPr/>
        </p:nvSpPr>
        <p:spPr>
          <a:xfrm>
            <a:off x="1981223" y="1735180"/>
            <a:ext cx="729046" cy="276999"/>
          </a:xfrm>
          <a:prstGeom prst="rect">
            <a:avLst/>
          </a:prstGeom>
          <a:noFill/>
        </p:spPr>
        <p:txBody>
          <a:bodyPr wrap="none" rtlCol="0">
            <a:spAutoFit/>
          </a:bodyPr>
          <a:lstStyle/>
          <a:p>
            <a:r>
              <a:rPr lang="es-CL" sz="1200" dirty="0">
                <a:solidFill>
                  <a:srgbClr val="002060"/>
                </a:solidFill>
              </a:rPr>
              <a:t>Equipo 1</a:t>
            </a:r>
          </a:p>
        </p:txBody>
      </p:sp>
      <p:sp>
        <p:nvSpPr>
          <p:cNvPr id="17" name="CuadroTexto 16"/>
          <p:cNvSpPr txBox="1"/>
          <p:nvPr/>
        </p:nvSpPr>
        <p:spPr>
          <a:xfrm>
            <a:off x="1981223" y="2515170"/>
            <a:ext cx="729046" cy="276999"/>
          </a:xfrm>
          <a:prstGeom prst="rect">
            <a:avLst/>
          </a:prstGeom>
          <a:noFill/>
        </p:spPr>
        <p:txBody>
          <a:bodyPr wrap="none" rtlCol="0">
            <a:spAutoFit/>
          </a:bodyPr>
          <a:lstStyle/>
          <a:p>
            <a:r>
              <a:rPr lang="es-CL" sz="1200" dirty="0">
                <a:solidFill>
                  <a:srgbClr val="002060"/>
                </a:solidFill>
              </a:rPr>
              <a:t>Equipo 2</a:t>
            </a:r>
          </a:p>
        </p:txBody>
      </p:sp>
      <p:sp>
        <p:nvSpPr>
          <p:cNvPr id="18" name="CuadroTexto 17"/>
          <p:cNvSpPr txBox="1"/>
          <p:nvPr/>
        </p:nvSpPr>
        <p:spPr>
          <a:xfrm>
            <a:off x="1981223" y="3295160"/>
            <a:ext cx="729046" cy="276999"/>
          </a:xfrm>
          <a:prstGeom prst="rect">
            <a:avLst/>
          </a:prstGeom>
          <a:noFill/>
        </p:spPr>
        <p:txBody>
          <a:bodyPr wrap="none" rtlCol="0">
            <a:spAutoFit/>
          </a:bodyPr>
          <a:lstStyle/>
          <a:p>
            <a:r>
              <a:rPr lang="es-CL" sz="1200" dirty="0">
                <a:solidFill>
                  <a:srgbClr val="002060"/>
                </a:solidFill>
              </a:rPr>
              <a:t>Equipo 3</a:t>
            </a:r>
          </a:p>
        </p:txBody>
      </p:sp>
      <p:sp>
        <p:nvSpPr>
          <p:cNvPr id="19" name="CuadroTexto 18"/>
          <p:cNvSpPr txBox="1"/>
          <p:nvPr/>
        </p:nvSpPr>
        <p:spPr>
          <a:xfrm>
            <a:off x="3840601" y="2251742"/>
            <a:ext cx="648832" cy="276999"/>
          </a:xfrm>
          <a:prstGeom prst="rect">
            <a:avLst/>
          </a:prstGeom>
          <a:noFill/>
        </p:spPr>
        <p:txBody>
          <a:bodyPr wrap="none" rtlCol="0">
            <a:spAutoFit/>
          </a:bodyPr>
          <a:lstStyle/>
          <a:p>
            <a:r>
              <a:rPr lang="es-CL" sz="1200" dirty="0">
                <a:solidFill>
                  <a:srgbClr val="002060"/>
                </a:solidFill>
              </a:rPr>
              <a:t>Versión</a:t>
            </a:r>
          </a:p>
        </p:txBody>
      </p:sp>
      <p:cxnSp>
        <p:nvCxnSpPr>
          <p:cNvPr id="20" name="Conector recto de flecha 19"/>
          <p:cNvCxnSpPr>
            <a:stCxn id="1026" idx="3"/>
            <a:endCxn id="3" idx="1"/>
          </p:cNvCxnSpPr>
          <p:nvPr/>
        </p:nvCxnSpPr>
        <p:spPr>
          <a:xfrm>
            <a:off x="2629364" y="2194424"/>
            <a:ext cx="1082944" cy="7808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Conector recto de flecha 21"/>
          <p:cNvCxnSpPr>
            <a:stCxn id="14" idx="3"/>
            <a:endCxn id="3" idx="1"/>
          </p:cNvCxnSpPr>
          <p:nvPr/>
        </p:nvCxnSpPr>
        <p:spPr>
          <a:xfrm flipV="1">
            <a:off x="2629364" y="2975248"/>
            <a:ext cx="1082944" cy="74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Conector recto de flecha 23"/>
          <p:cNvCxnSpPr>
            <a:stCxn id="15" idx="3"/>
            <a:endCxn id="3" idx="1"/>
          </p:cNvCxnSpPr>
          <p:nvPr/>
        </p:nvCxnSpPr>
        <p:spPr>
          <a:xfrm flipV="1">
            <a:off x="2629364" y="2975249"/>
            <a:ext cx="1082944" cy="7956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Rectángulo redondeado 27"/>
          <p:cNvSpPr/>
          <p:nvPr/>
        </p:nvSpPr>
        <p:spPr>
          <a:xfrm>
            <a:off x="5394959" y="2792169"/>
            <a:ext cx="1395923" cy="50299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dirty="0"/>
              <a:t>producción</a:t>
            </a:r>
          </a:p>
        </p:txBody>
      </p:sp>
      <p:sp>
        <p:nvSpPr>
          <p:cNvPr id="29" name="Flecha derecha 28"/>
          <p:cNvSpPr/>
          <p:nvPr/>
        </p:nvSpPr>
        <p:spPr>
          <a:xfrm>
            <a:off x="4685212" y="2975247"/>
            <a:ext cx="531223" cy="17725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pic>
        <p:nvPicPr>
          <p:cNvPr id="31" name="Picture 2" descr="Imagen relacionada"/>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32816" y="4122441"/>
            <a:ext cx="567236" cy="567236"/>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2" descr="Imagen relacionada"/>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40900" y="6138148"/>
            <a:ext cx="567236" cy="567236"/>
          </a:xfrm>
          <a:prstGeom prst="rect">
            <a:avLst/>
          </a:prstGeom>
          <a:noFill/>
          <a:extLst>
            <a:ext uri="{909E8E84-426E-40DD-AFC4-6F175D3DCCD1}">
              <a14:hiddenFill xmlns:a14="http://schemas.microsoft.com/office/drawing/2010/main">
                <a:solidFill>
                  <a:srgbClr val="FFFFFF"/>
                </a:solidFill>
              </a14:hiddenFill>
            </a:ext>
          </a:extLst>
        </p:spPr>
      </p:pic>
      <p:sp>
        <p:nvSpPr>
          <p:cNvPr id="34" name="CuadroTexto 33"/>
          <p:cNvSpPr txBox="1"/>
          <p:nvPr/>
        </p:nvSpPr>
        <p:spPr>
          <a:xfrm>
            <a:off x="4859995" y="3933230"/>
            <a:ext cx="729046" cy="276999"/>
          </a:xfrm>
          <a:prstGeom prst="rect">
            <a:avLst/>
          </a:prstGeom>
          <a:noFill/>
        </p:spPr>
        <p:txBody>
          <a:bodyPr wrap="none" rtlCol="0">
            <a:spAutoFit/>
          </a:bodyPr>
          <a:lstStyle/>
          <a:p>
            <a:r>
              <a:rPr lang="es-CL" sz="1200" dirty="0">
                <a:solidFill>
                  <a:srgbClr val="002060"/>
                </a:solidFill>
              </a:rPr>
              <a:t>Equipo 1</a:t>
            </a:r>
          </a:p>
        </p:txBody>
      </p:sp>
      <p:sp>
        <p:nvSpPr>
          <p:cNvPr id="35" name="CuadroTexto 34"/>
          <p:cNvSpPr txBox="1"/>
          <p:nvPr/>
        </p:nvSpPr>
        <p:spPr>
          <a:xfrm>
            <a:off x="4859995" y="4990955"/>
            <a:ext cx="729046" cy="276999"/>
          </a:xfrm>
          <a:prstGeom prst="rect">
            <a:avLst/>
          </a:prstGeom>
          <a:noFill/>
        </p:spPr>
        <p:txBody>
          <a:bodyPr wrap="none" rtlCol="0">
            <a:spAutoFit/>
          </a:bodyPr>
          <a:lstStyle/>
          <a:p>
            <a:r>
              <a:rPr lang="es-CL" sz="1200" dirty="0">
                <a:solidFill>
                  <a:srgbClr val="002060"/>
                </a:solidFill>
              </a:rPr>
              <a:t>Equipo 2</a:t>
            </a:r>
          </a:p>
        </p:txBody>
      </p:sp>
      <p:sp>
        <p:nvSpPr>
          <p:cNvPr id="36" name="CuadroTexto 35"/>
          <p:cNvSpPr txBox="1"/>
          <p:nvPr/>
        </p:nvSpPr>
        <p:spPr>
          <a:xfrm>
            <a:off x="4859995" y="5965051"/>
            <a:ext cx="729046" cy="276999"/>
          </a:xfrm>
          <a:prstGeom prst="rect">
            <a:avLst/>
          </a:prstGeom>
          <a:noFill/>
        </p:spPr>
        <p:txBody>
          <a:bodyPr wrap="none" rtlCol="0">
            <a:spAutoFit/>
          </a:bodyPr>
          <a:lstStyle/>
          <a:p>
            <a:r>
              <a:rPr lang="es-CL" sz="1200" dirty="0">
                <a:solidFill>
                  <a:srgbClr val="002060"/>
                </a:solidFill>
              </a:rPr>
              <a:t>Equipo 3</a:t>
            </a:r>
          </a:p>
        </p:txBody>
      </p:sp>
      <p:pic>
        <p:nvPicPr>
          <p:cNvPr id="37" name="Imagen 36"/>
          <p:cNvPicPr>
            <a:picLocks noChangeAspect="1"/>
          </p:cNvPicPr>
          <p:nvPr/>
        </p:nvPicPr>
        <p:blipFill>
          <a:blip r:embed="rId4"/>
          <a:stretch>
            <a:fillRect/>
          </a:stretch>
        </p:blipFill>
        <p:spPr>
          <a:xfrm>
            <a:off x="6790882" y="4176096"/>
            <a:ext cx="456709" cy="467455"/>
          </a:xfrm>
          <a:prstGeom prst="rect">
            <a:avLst/>
          </a:prstGeom>
        </p:spPr>
      </p:pic>
      <p:pic>
        <p:nvPicPr>
          <p:cNvPr id="38" name="Imagen 37"/>
          <p:cNvPicPr>
            <a:picLocks noChangeAspect="1"/>
          </p:cNvPicPr>
          <p:nvPr/>
        </p:nvPicPr>
        <p:blipFill>
          <a:blip r:embed="rId4"/>
          <a:stretch>
            <a:fillRect/>
          </a:stretch>
        </p:blipFill>
        <p:spPr>
          <a:xfrm>
            <a:off x="6790882" y="5238707"/>
            <a:ext cx="456709" cy="467455"/>
          </a:xfrm>
          <a:prstGeom prst="rect">
            <a:avLst/>
          </a:prstGeom>
        </p:spPr>
      </p:pic>
      <p:pic>
        <p:nvPicPr>
          <p:cNvPr id="39" name="Imagen 38"/>
          <p:cNvPicPr>
            <a:picLocks noChangeAspect="1"/>
          </p:cNvPicPr>
          <p:nvPr/>
        </p:nvPicPr>
        <p:blipFill>
          <a:blip r:embed="rId4"/>
          <a:stretch>
            <a:fillRect/>
          </a:stretch>
        </p:blipFill>
        <p:spPr>
          <a:xfrm>
            <a:off x="6790882" y="6188039"/>
            <a:ext cx="456709" cy="467455"/>
          </a:xfrm>
          <a:prstGeom prst="rect">
            <a:avLst/>
          </a:prstGeom>
        </p:spPr>
      </p:pic>
      <p:sp>
        <p:nvSpPr>
          <p:cNvPr id="42" name="Rectángulo redondeado 41"/>
          <p:cNvSpPr/>
          <p:nvPr/>
        </p:nvSpPr>
        <p:spPr>
          <a:xfrm>
            <a:off x="8530336" y="6268668"/>
            <a:ext cx="1395923" cy="30619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dirty="0"/>
              <a:t>producción</a:t>
            </a:r>
          </a:p>
        </p:txBody>
      </p:sp>
      <p:sp>
        <p:nvSpPr>
          <p:cNvPr id="43" name="Rectángulo redondeado 42"/>
          <p:cNvSpPr/>
          <p:nvPr/>
        </p:nvSpPr>
        <p:spPr>
          <a:xfrm>
            <a:off x="8530334" y="4252962"/>
            <a:ext cx="1395923" cy="30619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dirty="0"/>
              <a:t>producción</a:t>
            </a:r>
          </a:p>
        </p:txBody>
      </p:sp>
      <p:sp>
        <p:nvSpPr>
          <p:cNvPr id="44" name="Rectángulo redondeado 43"/>
          <p:cNvSpPr/>
          <p:nvPr/>
        </p:nvSpPr>
        <p:spPr>
          <a:xfrm>
            <a:off x="8530335" y="5319336"/>
            <a:ext cx="1395923" cy="30619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dirty="0"/>
              <a:t>producción</a:t>
            </a:r>
          </a:p>
        </p:txBody>
      </p:sp>
      <p:sp>
        <p:nvSpPr>
          <p:cNvPr id="45" name="Flecha derecha 44"/>
          <p:cNvSpPr/>
          <p:nvPr/>
        </p:nvSpPr>
        <p:spPr>
          <a:xfrm>
            <a:off x="7593526" y="5377235"/>
            <a:ext cx="531223" cy="17725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46" name="Flecha derecha 45"/>
          <p:cNvSpPr/>
          <p:nvPr/>
        </p:nvSpPr>
        <p:spPr>
          <a:xfrm>
            <a:off x="7593527" y="4315090"/>
            <a:ext cx="531223" cy="17725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47" name="Flecha derecha 46"/>
          <p:cNvSpPr/>
          <p:nvPr/>
        </p:nvSpPr>
        <p:spPr>
          <a:xfrm>
            <a:off x="5891994" y="6311210"/>
            <a:ext cx="531223" cy="17725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48" name="Flecha derecha 47"/>
          <p:cNvSpPr/>
          <p:nvPr/>
        </p:nvSpPr>
        <p:spPr>
          <a:xfrm>
            <a:off x="5888253" y="5317268"/>
            <a:ext cx="531223" cy="17725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49" name="Flecha derecha 48"/>
          <p:cNvSpPr/>
          <p:nvPr/>
        </p:nvSpPr>
        <p:spPr>
          <a:xfrm>
            <a:off x="5893180" y="4317430"/>
            <a:ext cx="531223" cy="17725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50" name="Flecha derecha 49"/>
          <p:cNvSpPr/>
          <p:nvPr/>
        </p:nvSpPr>
        <p:spPr>
          <a:xfrm>
            <a:off x="7597214" y="6311210"/>
            <a:ext cx="531223" cy="17725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51" name="CuadroTexto 50"/>
          <p:cNvSpPr txBox="1"/>
          <p:nvPr/>
        </p:nvSpPr>
        <p:spPr>
          <a:xfrm>
            <a:off x="6700525" y="3947417"/>
            <a:ext cx="637419" cy="276999"/>
          </a:xfrm>
          <a:prstGeom prst="rect">
            <a:avLst/>
          </a:prstGeom>
          <a:noFill/>
        </p:spPr>
        <p:txBody>
          <a:bodyPr wrap="none" rtlCol="0">
            <a:spAutoFit/>
          </a:bodyPr>
          <a:lstStyle/>
          <a:p>
            <a:r>
              <a:rPr lang="es-CL" sz="1200" dirty="0">
                <a:solidFill>
                  <a:srgbClr val="002060"/>
                </a:solidFill>
              </a:rPr>
              <a:t>versión</a:t>
            </a:r>
          </a:p>
        </p:txBody>
      </p:sp>
      <p:sp>
        <p:nvSpPr>
          <p:cNvPr id="52" name="CuadroTexto 51"/>
          <p:cNvSpPr txBox="1"/>
          <p:nvPr/>
        </p:nvSpPr>
        <p:spPr>
          <a:xfrm>
            <a:off x="6700525" y="5026582"/>
            <a:ext cx="637419" cy="276999"/>
          </a:xfrm>
          <a:prstGeom prst="rect">
            <a:avLst/>
          </a:prstGeom>
          <a:noFill/>
        </p:spPr>
        <p:txBody>
          <a:bodyPr wrap="none" rtlCol="0">
            <a:spAutoFit/>
          </a:bodyPr>
          <a:lstStyle/>
          <a:p>
            <a:r>
              <a:rPr lang="es-CL" sz="1200" dirty="0">
                <a:solidFill>
                  <a:srgbClr val="002060"/>
                </a:solidFill>
              </a:rPr>
              <a:t>versión</a:t>
            </a:r>
          </a:p>
        </p:txBody>
      </p:sp>
      <p:sp>
        <p:nvSpPr>
          <p:cNvPr id="53" name="CuadroTexto 52"/>
          <p:cNvSpPr txBox="1"/>
          <p:nvPr/>
        </p:nvSpPr>
        <p:spPr>
          <a:xfrm>
            <a:off x="6700526" y="5963612"/>
            <a:ext cx="637419" cy="276999"/>
          </a:xfrm>
          <a:prstGeom prst="rect">
            <a:avLst/>
          </a:prstGeom>
          <a:noFill/>
        </p:spPr>
        <p:txBody>
          <a:bodyPr wrap="none" rtlCol="0">
            <a:spAutoFit/>
          </a:bodyPr>
          <a:lstStyle/>
          <a:p>
            <a:r>
              <a:rPr lang="es-CL" sz="1200" dirty="0">
                <a:solidFill>
                  <a:srgbClr val="002060"/>
                </a:solidFill>
              </a:rPr>
              <a:t>versión</a:t>
            </a:r>
          </a:p>
        </p:txBody>
      </p:sp>
      <p:pic>
        <p:nvPicPr>
          <p:cNvPr id="1028" name="Picture 4" descr="Resultado de imagen para x sin fondo"/>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896387" y="5209364"/>
            <a:ext cx="393065" cy="393065"/>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4" descr="Resultado de imagen para x sin fondo"/>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618997" y="5260591"/>
            <a:ext cx="393065" cy="393065"/>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4" descr="Resultado de imagen para x sin fondo"/>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808622" y="2778715"/>
            <a:ext cx="393065" cy="393065"/>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4" descr="Resultado de imagen para x sin fondo"/>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736284" y="2863281"/>
            <a:ext cx="393065" cy="3930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3511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fade">
                                      <p:cBhvr>
                                        <p:cTn id="10" dur="500"/>
                                        <p:tgtEl>
                                          <p:spTgt spid="3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9"/>
                                        </p:tgtEl>
                                        <p:attrNameLst>
                                          <p:attrName>style.visibility</p:attrName>
                                        </p:attrNameLst>
                                      </p:cBhvr>
                                      <p:to>
                                        <p:strVal val="visible"/>
                                      </p:to>
                                    </p:set>
                                    <p:animEffect transition="in" filter="fade">
                                      <p:cBhvr>
                                        <p:cTn id="13" dur="500"/>
                                        <p:tgtEl>
                                          <p:spTgt spid="49"/>
                                        </p:tgtEl>
                                      </p:cBhvr>
                                    </p:animEffect>
                                  </p:childTnLst>
                                </p:cTn>
                              </p:par>
                              <p:par>
                                <p:cTn id="14" presetID="10" presetClass="entr" presetSubtype="0" fill="hold" nodeType="withEffect">
                                  <p:stCondLst>
                                    <p:cond delay="0"/>
                                  </p:stCondLst>
                                  <p:childTnLst>
                                    <p:set>
                                      <p:cBhvr>
                                        <p:cTn id="15" dur="1" fill="hold">
                                          <p:stCondLst>
                                            <p:cond delay="0"/>
                                          </p:stCondLst>
                                        </p:cTn>
                                        <p:tgtEl>
                                          <p:spTgt spid="37"/>
                                        </p:tgtEl>
                                        <p:attrNameLst>
                                          <p:attrName>style.visibility</p:attrName>
                                        </p:attrNameLst>
                                      </p:cBhvr>
                                      <p:to>
                                        <p:strVal val="visible"/>
                                      </p:to>
                                    </p:set>
                                    <p:animEffect transition="in" filter="fade">
                                      <p:cBhvr>
                                        <p:cTn id="16" dur="500"/>
                                        <p:tgtEl>
                                          <p:spTgt spid="3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51"/>
                                        </p:tgtEl>
                                        <p:attrNameLst>
                                          <p:attrName>style.visibility</p:attrName>
                                        </p:attrNameLst>
                                      </p:cBhvr>
                                      <p:to>
                                        <p:strVal val="visible"/>
                                      </p:to>
                                    </p:set>
                                    <p:animEffect transition="in" filter="fade">
                                      <p:cBhvr>
                                        <p:cTn id="19" dur="500"/>
                                        <p:tgtEl>
                                          <p:spTgt spid="5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6"/>
                                        </p:tgtEl>
                                        <p:attrNameLst>
                                          <p:attrName>style.visibility</p:attrName>
                                        </p:attrNameLst>
                                      </p:cBhvr>
                                      <p:to>
                                        <p:strVal val="visible"/>
                                      </p:to>
                                    </p:set>
                                    <p:animEffect transition="in" filter="fade">
                                      <p:cBhvr>
                                        <p:cTn id="22" dur="500"/>
                                        <p:tgtEl>
                                          <p:spTgt spid="4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3"/>
                                        </p:tgtEl>
                                        <p:attrNameLst>
                                          <p:attrName>style.visibility</p:attrName>
                                        </p:attrNameLst>
                                      </p:cBhvr>
                                      <p:to>
                                        <p:strVal val="visible"/>
                                      </p:to>
                                    </p:set>
                                    <p:animEffect transition="in" filter="fade">
                                      <p:cBhvr>
                                        <p:cTn id="25" dur="500"/>
                                        <p:tgtEl>
                                          <p:spTgt spid="4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fade">
                                      <p:cBhvr>
                                        <p:cTn id="30" dur="500"/>
                                        <p:tgtEl>
                                          <p:spTgt spid="16"/>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5"/>
                                        </p:tgtEl>
                                        <p:attrNameLst>
                                          <p:attrName>style.visibility</p:attrName>
                                        </p:attrNameLst>
                                      </p:cBhvr>
                                      <p:to>
                                        <p:strVal val="visible"/>
                                      </p:to>
                                    </p:set>
                                    <p:animEffect transition="in" filter="fade">
                                      <p:cBhvr>
                                        <p:cTn id="33" dur="500"/>
                                        <p:tgtEl>
                                          <p:spTgt spid="35"/>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48"/>
                                        </p:tgtEl>
                                        <p:attrNameLst>
                                          <p:attrName>style.visibility</p:attrName>
                                        </p:attrNameLst>
                                      </p:cBhvr>
                                      <p:to>
                                        <p:strVal val="visible"/>
                                      </p:to>
                                    </p:set>
                                    <p:animEffect transition="in" filter="fade">
                                      <p:cBhvr>
                                        <p:cTn id="36" dur="500"/>
                                        <p:tgtEl>
                                          <p:spTgt spid="48"/>
                                        </p:tgtEl>
                                      </p:cBhvr>
                                    </p:animEffect>
                                  </p:childTnLst>
                                </p:cTn>
                              </p:par>
                              <p:par>
                                <p:cTn id="37" presetID="10" presetClass="entr" presetSubtype="0" fill="hold" nodeType="withEffect">
                                  <p:stCondLst>
                                    <p:cond delay="0"/>
                                  </p:stCondLst>
                                  <p:childTnLst>
                                    <p:set>
                                      <p:cBhvr>
                                        <p:cTn id="38" dur="1" fill="hold">
                                          <p:stCondLst>
                                            <p:cond delay="0"/>
                                          </p:stCondLst>
                                        </p:cTn>
                                        <p:tgtEl>
                                          <p:spTgt spid="38"/>
                                        </p:tgtEl>
                                        <p:attrNameLst>
                                          <p:attrName>style.visibility</p:attrName>
                                        </p:attrNameLst>
                                      </p:cBhvr>
                                      <p:to>
                                        <p:strVal val="visible"/>
                                      </p:to>
                                    </p:set>
                                    <p:animEffect transition="in" filter="fade">
                                      <p:cBhvr>
                                        <p:cTn id="39" dur="500"/>
                                        <p:tgtEl>
                                          <p:spTgt spid="38"/>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52"/>
                                        </p:tgtEl>
                                        <p:attrNameLst>
                                          <p:attrName>style.visibility</p:attrName>
                                        </p:attrNameLst>
                                      </p:cBhvr>
                                      <p:to>
                                        <p:strVal val="visible"/>
                                      </p:to>
                                    </p:set>
                                    <p:animEffect transition="in" filter="fade">
                                      <p:cBhvr>
                                        <p:cTn id="42" dur="500"/>
                                        <p:tgtEl>
                                          <p:spTgt spid="52"/>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45"/>
                                        </p:tgtEl>
                                        <p:attrNameLst>
                                          <p:attrName>style.visibility</p:attrName>
                                        </p:attrNameLst>
                                      </p:cBhvr>
                                      <p:to>
                                        <p:strVal val="visible"/>
                                      </p:to>
                                    </p:set>
                                    <p:animEffect transition="in" filter="fade">
                                      <p:cBhvr>
                                        <p:cTn id="45" dur="500"/>
                                        <p:tgtEl>
                                          <p:spTgt spid="45"/>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44"/>
                                        </p:tgtEl>
                                        <p:attrNameLst>
                                          <p:attrName>style.visibility</p:attrName>
                                        </p:attrNameLst>
                                      </p:cBhvr>
                                      <p:to>
                                        <p:strVal val="visible"/>
                                      </p:to>
                                    </p:set>
                                    <p:animEffect transition="in" filter="fade">
                                      <p:cBhvr>
                                        <p:cTn id="48" dur="500"/>
                                        <p:tgtEl>
                                          <p:spTgt spid="44"/>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33"/>
                                        </p:tgtEl>
                                        <p:attrNameLst>
                                          <p:attrName>style.visibility</p:attrName>
                                        </p:attrNameLst>
                                      </p:cBhvr>
                                      <p:to>
                                        <p:strVal val="visible"/>
                                      </p:to>
                                    </p:set>
                                    <p:animEffect transition="in" filter="fade">
                                      <p:cBhvr>
                                        <p:cTn id="53" dur="500"/>
                                        <p:tgtEl>
                                          <p:spTgt spid="33"/>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36"/>
                                        </p:tgtEl>
                                        <p:attrNameLst>
                                          <p:attrName>style.visibility</p:attrName>
                                        </p:attrNameLst>
                                      </p:cBhvr>
                                      <p:to>
                                        <p:strVal val="visible"/>
                                      </p:to>
                                    </p:set>
                                    <p:animEffect transition="in" filter="fade">
                                      <p:cBhvr>
                                        <p:cTn id="56" dur="500"/>
                                        <p:tgtEl>
                                          <p:spTgt spid="36"/>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47"/>
                                        </p:tgtEl>
                                        <p:attrNameLst>
                                          <p:attrName>style.visibility</p:attrName>
                                        </p:attrNameLst>
                                      </p:cBhvr>
                                      <p:to>
                                        <p:strVal val="visible"/>
                                      </p:to>
                                    </p:set>
                                    <p:animEffect transition="in" filter="fade">
                                      <p:cBhvr>
                                        <p:cTn id="59" dur="500"/>
                                        <p:tgtEl>
                                          <p:spTgt spid="47"/>
                                        </p:tgtEl>
                                      </p:cBhvr>
                                    </p:animEffect>
                                  </p:childTnLst>
                                </p:cTn>
                              </p:par>
                              <p:par>
                                <p:cTn id="60" presetID="10" presetClass="entr" presetSubtype="0" fill="hold" nodeType="withEffect">
                                  <p:stCondLst>
                                    <p:cond delay="0"/>
                                  </p:stCondLst>
                                  <p:childTnLst>
                                    <p:set>
                                      <p:cBhvr>
                                        <p:cTn id="61" dur="1" fill="hold">
                                          <p:stCondLst>
                                            <p:cond delay="0"/>
                                          </p:stCondLst>
                                        </p:cTn>
                                        <p:tgtEl>
                                          <p:spTgt spid="39"/>
                                        </p:tgtEl>
                                        <p:attrNameLst>
                                          <p:attrName>style.visibility</p:attrName>
                                        </p:attrNameLst>
                                      </p:cBhvr>
                                      <p:to>
                                        <p:strVal val="visible"/>
                                      </p:to>
                                    </p:set>
                                    <p:animEffect transition="in" filter="fade">
                                      <p:cBhvr>
                                        <p:cTn id="62" dur="500"/>
                                        <p:tgtEl>
                                          <p:spTgt spid="39"/>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53"/>
                                        </p:tgtEl>
                                        <p:attrNameLst>
                                          <p:attrName>style.visibility</p:attrName>
                                        </p:attrNameLst>
                                      </p:cBhvr>
                                      <p:to>
                                        <p:strVal val="visible"/>
                                      </p:to>
                                    </p:set>
                                    <p:animEffect transition="in" filter="fade">
                                      <p:cBhvr>
                                        <p:cTn id="65" dur="500"/>
                                        <p:tgtEl>
                                          <p:spTgt spid="53"/>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50"/>
                                        </p:tgtEl>
                                        <p:attrNameLst>
                                          <p:attrName>style.visibility</p:attrName>
                                        </p:attrNameLst>
                                      </p:cBhvr>
                                      <p:to>
                                        <p:strVal val="visible"/>
                                      </p:to>
                                    </p:set>
                                    <p:animEffect transition="in" filter="fade">
                                      <p:cBhvr>
                                        <p:cTn id="68" dur="500"/>
                                        <p:tgtEl>
                                          <p:spTgt spid="50"/>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42"/>
                                        </p:tgtEl>
                                        <p:attrNameLst>
                                          <p:attrName>style.visibility</p:attrName>
                                        </p:attrNameLst>
                                      </p:cBhvr>
                                      <p:to>
                                        <p:strVal val="visible"/>
                                      </p:to>
                                    </p:set>
                                    <p:animEffect transition="in" filter="fade">
                                      <p:cBhvr>
                                        <p:cTn id="71" dur="500"/>
                                        <p:tgtEl>
                                          <p:spTgt spid="42"/>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nodeType="clickEffect">
                                  <p:stCondLst>
                                    <p:cond delay="0"/>
                                  </p:stCondLst>
                                  <p:childTnLst>
                                    <p:set>
                                      <p:cBhvr>
                                        <p:cTn id="75" dur="1" fill="hold">
                                          <p:stCondLst>
                                            <p:cond delay="0"/>
                                          </p:stCondLst>
                                        </p:cTn>
                                        <p:tgtEl>
                                          <p:spTgt spid="1028"/>
                                        </p:tgtEl>
                                        <p:attrNameLst>
                                          <p:attrName>style.visibility</p:attrName>
                                        </p:attrNameLst>
                                      </p:cBhvr>
                                      <p:to>
                                        <p:strVal val="visible"/>
                                      </p:to>
                                    </p:set>
                                    <p:animEffect transition="in" filter="fade">
                                      <p:cBhvr>
                                        <p:cTn id="76" dur="500"/>
                                        <p:tgtEl>
                                          <p:spTgt spid="1028"/>
                                        </p:tgtEl>
                                      </p:cBhvr>
                                    </p:animEffect>
                                  </p:childTnLst>
                                </p:cTn>
                              </p:par>
                              <p:par>
                                <p:cTn id="77" presetID="10" presetClass="entr" presetSubtype="0" fill="hold" nodeType="withEffect">
                                  <p:stCondLst>
                                    <p:cond delay="0"/>
                                  </p:stCondLst>
                                  <p:childTnLst>
                                    <p:set>
                                      <p:cBhvr>
                                        <p:cTn id="78" dur="1" fill="hold">
                                          <p:stCondLst>
                                            <p:cond delay="0"/>
                                          </p:stCondLst>
                                        </p:cTn>
                                        <p:tgtEl>
                                          <p:spTgt spid="55"/>
                                        </p:tgtEl>
                                        <p:attrNameLst>
                                          <p:attrName>style.visibility</p:attrName>
                                        </p:attrNameLst>
                                      </p:cBhvr>
                                      <p:to>
                                        <p:strVal val="visible"/>
                                      </p:to>
                                    </p:set>
                                    <p:animEffect transition="in" filter="fade">
                                      <p:cBhvr>
                                        <p:cTn id="79" dur="500"/>
                                        <p:tgtEl>
                                          <p:spTgt spid="55"/>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nodeType="clickEffect">
                                  <p:stCondLst>
                                    <p:cond delay="0"/>
                                  </p:stCondLst>
                                  <p:childTnLst>
                                    <p:set>
                                      <p:cBhvr>
                                        <p:cTn id="83" dur="1" fill="hold">
                                          <p:stCondLst>
                                            <p:cond delay="0"/>
                                          </p:stCondLst>
                                        </p:cTn>
                                        <p:tgtEl>
                                          <p:spTgt spid="40"/>
                                        </p:tgtEl>
                                        <p:attrNameLst>
                                          <p:attrName>style.visibility</p:attrName>
                                        </p:attrNameLst>
                                      </p:cBhvr>
                                      <p:to>
                                        <p:strVal val="visible"/>
                                      </p:to>
                                    </p:set>
                                    <p:animEffect transition="in" filter="fade">
                                      <p:cBhvr>
                                        <p:cTn id="84" dur="500"/>
                                        <p:tgtEl>
                                          <p:spTgt spid="40"/>
                                        </p:tgtEl>
                                      </p:cBhvr>
                                    </p:animEffect>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nodeType="clickEffect">
                                  <p:stCondLst>
                                    <p:cond delay="0"/>
                                  </p:stCondLst>
                                  <p:childTnLst>
                                    <p:set>
                                      <p:cBhvr>
                                        <p:cTn id="88" dur="1" fill="hold">
                                          <p:stCondLst>
                                            <p:cond delay="0"/>
                                          </p:stCondLst>
                                        </p:cTn>
                                        <p:tgtEl>
                                          <p:spTgt spid="41"/>
                                        </p:tgtEl>
                                        <p:attrNameLst>
                                          <p:attrName>style.visibility</p:attrName>
                                        </p:attrNameLst>
                                      </p:cBhvr>
                                      <p:to>
                                        <p:strVal val="visible"/>
                                      </p:to>
                                    </p:set>
                                    <p:animEffect transition="in" filter="fade">
                                      <p:cBhvr>
                                        <p:cTn id="89"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5" grpId="0"/>
      <p:bldP spid="36" grpId="0"/>
      <p:bldP spid="42" grpId="0" animBg="1"/>
      <p:bldP spid="43" grpId="0" animBg="1"/>
      <p:bldP spid="44" grpId="0" animBg="1"/>
      <p:bldP spid="45" grpId="0" animBg="1"/>
      <p:bldP spid="46" grpId="0" animBg="1"/>
      <p:bldP spid="47" grpId="0" animBg="1"/>
      <p:bldP spid="48" grpId="0" animBg="1"/>
      <p:bldP spid="49" grpId="0" animBg="1"/>
      <p:bldP spid="50" grpId="0" animBg="1"/>
      <p:bldP spid="51" grpId="0"/>
      <p:bldP spid="52" grpId="0"/>
      <p:bldP spid="5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idx="4294967295"/>
          </p:nvPr>
        </p:nvSpPr>
        <p:spPr>
          <a:xfrm>
            <a:off x="0" y="311150"/>
            <a:ext cx="7969250" cy="431800"/>
          </a:xfrm>
        </p:spPr>
        <p:txBody>
          <a:bodyPr>
            <a:normAutofit fontScale="90000"/>
          </a:bodyPr>
          <a:lstStyle/>
          <a:p>
            <a:r>
              <a:rPr lang="es-CL" dirty="0"/>
              <a:t>Arquitectura de microservicios</a:t>
            </a:r>
          </a:p>
        </p:txBody>
      </p:sp>
      <p:sp>
        <p:nvSpPr>
          <p:cNvPr id="11" name="CuadroTexto 10"/>
          <p:cNvSpPr txBox="1"/>
          <p:nvPr/>
        </p:nvSpPr>
        <p:spPr>
          <a:xfrm>
            <a:off x="1829782" y="817788"/>
            <a:ext cx="3886705" cy="461665"/>
          </a:xfrm>
          <a:prstGeom prst="rect">
            <a:avLst/>
          </a:prstGeom>
          <a:noFill/>
        </p:spPr>
        <p:txBody>
          <a:bodyPr wrap="none" rtlCol="0">
            <a:spAutoFit/>
          </a:bodyPr>
          <a:lstStyle/>
          <a:p>
            <a:r>
              <a:rPr lang="es-CL" sz="2400" b="1" dirty="0">
                <a:solidFill>
                  <a:schemeClr val="bg1"/>
                </a:solidFill>
              </a:rPr>
              <a:t>De monolito a microservicios</a:t>
            </a:r>
          </a:p>
        </p:txBody>
      </p:sp>
      <p:pic>
        <p:nvPicPr>
          <p:cNvPr id="2" name="Picture 2" descr="Resultado de imagen para desafios de los microservicio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9782" y="1731982"/>
            <a:ext cx="8683625" cy="47237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714341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idx="4294967295"/>
          </p:nvPr>
        </p:nvSpPr>
        <p:spPr>
          <a:xfrm>
            <a:off x="0" y="311150"/>
            <a:ext cx="7969250" cy="431800"/>
          </a:xfrm>
        </p:spPr>
        <p:txBody>
          <a:bodyPr>
            <a:normAutofit fontScale="90000"/>
          </a:bodyPr>
          <a:lstStyle/>
          <a:p>
            <a:r>
              <a:rPr lang="es-CL" dirty="0" smtClean="0"/>
              <a:t>Como se compone un </a:t>
            </a:r>
            <a:r>
              <a:rPr lang="es-CL" dirty="0" err="1" smtClean="0"/>
              <a:t>microservicio</a:t>
            </a:r>
            <a:endParaRPr lang="es-CL" dirty="0"/>
          </a:p>
        </p:txBody>
      </p:sp>
      <p:sp>
        <p:nvSpPr>
          <p:cNvPr id="10" name="3 Marcador de contenido"/>
          <p:cNvSpPr>
            <a:spLocks noGrp="1"/>
          </p:cNvSpPr>
          <p:nvPr>
            <p:ph sz="quarter" idx="4294967295"/>
          </p:nvPr>
        </p:nvSpPr>
        <p:spPr>
          <a:xfrm>
            <a:off x="0" y="1992313"/>
            <a:ext cx="8496300" cy="4313237"/>
          </a:xfrm>
          <a:prstGeom prst="rect">
            <a:avLst/>
          </a:prstGeom>
        </p:spPr>
        <p:txBody>
          <a:bodyPr>
            <a:normAutofit/>
          </a:bodyPr>
          <a:lstStyle/>
          <a:p>
            <a:pPr marL="0" indent="0">
              <a:buNone/>
            </a:pPr>
            <a:endParaRPr lang="es-CL" sz="1800" dirty="0">
              <a:solidFill>
                <a:srgbClr val="002060"/>
              </a:solidFill>
            </a:endParaRPr>
          </a:p>
          <a:p>
            <a:r>
              <a:rPr lang="es-CL" sz="1800" dirty="0">
                <a:solidFill>
                  <a:srgbClr val="002060"/>
                </a:solidFill>
              </a:rPr>
              <a:t>Un medio para comunicación (API)</a:t>
            </a:r>
          </a:p>
          <a:p>
            <a:r>
              <a:rPr lang="es-CL" sz="1800" dirty="0">
                <a:solidFill>
                  <a:srgbClr val="002060"/>
                </a:solidFill>
              </a:rPr>
              <a:t>Una base de datos solo para el </a:t>
            </a:r>
            <a:r>
              <a:rPr lang="es-CL" sz="1800" dirty="0" err="1">
                <a:solidFill>
                  <a:srgbClr val="002060"/>
                </a:solidFill>
              </a:rPr>
              <a:t>microservicio</a:t>
            </a:r>
            <a:r>
              <a:rPr lang="es-CL" sz="1800" dirty="0">
                <a:solidFill>
                  <a:srgbClr val="002060"/>
                </a:solidFill>
              </a:rPr>
              <a:t>.</a:t>
            </a:r>
            <a:endParaRPr lang="es-CL" sz="1800" dirty="0">
              <a:solidFill>
                <a:srgbClr val="002060"/>
              </a:solidFill>
            </a:endParaRPr>
          </a:p>
        </p:txBody>
      </p:sp>
      <p:pic>
        <p:nvPicPr>
          <p:cNvPr id="6" name="Imagen 5"/>
          <p:cNvPicPr>
            <a:picLocks noChangeAspect="1"/>
          </p:cNvPicPr>
          <p:nvPr/>
        </p:nvPicPr>
        <p:blipFill>
          <a:blip r:embed="rId3"/>
          <a:stretch>
            <a:fillRect/>
          </a:stretch>
        </p:blipFill>
        <p:spPr>
          <a:xfrm>
            <a:off x="3322688" y="3378938"/>
            <a:ext cx="2990850" cy="2590800"/>
          </a:xfrm>
          <a:prstGeom prst="rect">
            <a:avLst/>
          </a:prstGeom>
        </p:spPr>
      </p:pic>
    </p:spTree>
    <p:extLst>
      <p:ext uri="{BB962C8B-B14F-4D97-AF65-F5344CB8AC3E}">
        <p14:creationId xmlns:p14="http://schemas.microsoft.com/office/powerpoint/2010/main" val="231848085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Imagen 33"/>
          <p:cNvPicPr>
            <a:picLocks noChangeAspect="1"/>
          </p:cNvPicPr>
          <p:nvPr/>
        </p:nvPicPr>
        <p:blipFill>
          <a:blip r:embed="rId3"/>
          <a:stretch>
            <a:fillRect/>
          </a:stretch>
        </p:blipFill>
        <p:spPr>
          <a:xfrm>
            <a:off x="3579046" y="1732838"/>
            <a:ext cx="1977025" cy="4393258"/>
          </a:xfrm>
          <a:prstGeom prst="rect">
            <a:avLst/>
          </a:prstGeom>
        </p:spPr>
      </p:pic>
      <p:sp>
        <p:nvSpPr>
          <p:cNvPr id="4" name="Título 3"/>
          <p:cNvSpPr>
            <a:spLocks noGrp="1"/>
          </p:cNvSpPr>
          <p:nvPr>
            <p:ph type="title" idx="4294967295"/>
          </p:nvPr>
        </p:nvSpPr>
        <p:spPr>
          <a:xfrm>
            <a:off x="0" y="311150"/>
            <a:ext cx="7969250" cy="431800"/>
          </a:xfrm>
        </p:spPr>
        <p:txBody>
          <a:bodyPr>
            <a:normAutofit fontScale="90000"/>
          </a:bodyPr>
          <a:lstStyle/>
          <a:p>
            <a:r>
              <a:rPr lang="es-CL" dirty="0"/>
              <a:t>Arquitectura de microservicios</a:t>
            </a:r>
          </a:p>
        </p:txBody>
      </p:sp>
      <p:sp>
        <p:nvSpPr>
          <p:cNvPr id="11" name="CuadroTexto 10"/>
          <p:cNvSpPr txBox="1"/>
          <p:nvPr/>
        </p:nvSpPr>
        <p:spPr>
          <a:xfrm>
            <a:off x="1829782" y="835205"/>
            <a:ext cx="3320589" cy="461665"/>
          </a:xfrm>
          <a:prstGeom prst="rect">
            <a:avLst/>
          </a:prstGeom>
          <a:noFill/>
        </p:spPr>
        <p:txBody>
          <a:bodyPr wrap="none" rtlCol="0">
            <a:spAutoFit/>
          </a:bodyPr>
          <a:lstStyle/>
          <a:p>
            <a:r>
              <a:rPr lang="es-CL" sz="2400" b="1" dirty="0">
                <a:solidFill>
                  <a:schemeClr val="bg1"/>
                </a:solidFill>
              </a:rPr>
              <a:t>Microservicios - desafíos</a:t>
            </a:r>
          </a:p>
        </p:txBody>
      </p:sp>
      <p:sp>
        <p:nvSpPr>
          <p:cNvPr id="20" name="Elipse 19"/>
          <p:cNvSpPr/>
          <p:nvPr/>
        </p:nvSpPr>
        <p:spPr>
          <a:xfrm>
            <a:off x="5141850" y="3926444"/>
            <a:ext cx="148046" cy="14804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25" name="Elipse 24"/>
          <p:cNvSpPr/>
          <p:nvPr/>
        </p:nvSpPr>
        <p:spPr>
          <a:xfrm>
            <a:off x="4934809" y="2750268"/>
            <a:ext cx="148046" cy="14804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29" name="Elipse 28"/>
          <p:cNvSpPr/>
          <p:nvPr/>
        </p:nvSpPr>
        <p:spPr>
          <a:xfrm>
            <a:off x="5082855" y="3343010"/>
            <a:ext cx="148046" cy="14804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30" name="Rectángulo redondeado 29"/>
          <p:cNvSpPr/>
          <p:nvPr/>
        </p:nvSpPr>
        <p:spPr>
          <a:xfrm>
            <a:off x="5356244" y="3789622"/>
            <a:ext cx="4240605" cy="273413"/>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r>
              <a:rPr lang="es-CL" dirty="0">
                <a:solidFill>
                  <a:srgbClr val="002060"/>
                </a:solidFill>
              </a:rPr>
              <a:t>Tolerancia a los fallos</a:t>
            </a:r>
          </a:p>
        </p:txBody>
      </p:sp>
      <p:sp>
        <p:nvSpPr>
          <p:cNvPr id="31" name="Rectángulo redondeado 30"/>
          <p:cNvSpPr/>
          <p:nvPr/>
        </p:nvSpPr>
        <p:spPr>
          <a:xfrm>
            <a:off x="5320493" y="3165232"/>
            <a:ext cx="4023806" cy="273413"/>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r>
              <a:rPr lang="es-CL" dirty="0">
                <a:solidFill>
                  <a:srgbClr val="002060"/>
                </a:solidFill>
              </a:rPr>
              <a:t>Visibilidad y monitorización</a:t>
            </a:r>
          </a:p>
        </p:txBody>
      </p:sp>
      <p:sp>
        <p:nvSpPr>
          <p:cNvPr id="32" name="Rectángulo redondeado 31"/>
          <p:cNvSpPr/>
          <p:nvPr/>
        </p:nvSpPr>
        <p:spPr>
          <a:xfrm>
            <a:off x="5141850" y="2599342"/>
            <a:ext cx="3915065" cy="273413"/>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r>
              <a:rPr lang="es-CL" dirty="0">
                <a:solidFill>
                  <a:srgbClr val="002060"/>
                </a:solidFill>
              </a:rPr>
              <a:t>Automatización en todo el proceso</a:t>
            </a:r>
          </a:p>
        </p:txBody>
      </p:sp>
      <p:sp>
        <p:nvSpPr>
          <p:cNvPr id="35" name="Elipse 34"/>
          <p:cNvSpPr/>
          <p:nvPr/>
        </p:nvSpPr>
        <p:spPr>
          <a:xfrm>
            <a:off x="4443579" y="2148578"/>
            <a:ext cx="148046" cy="14804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36" name="Elipse 35"/>
          <p:cNvSpPr/>
          <p:nvPr/>
        </p:nvSpPr>
        <p:spPr>
          <a:xfrm>
            <a:off x="5045318" y="4508581"/>
            <a:ext cx="148046" cy="14804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37" name="Elipse 36"/>
          <p:cNvSpPr/>
          <p:nvPr/>
        </p:nvSpPr>
        <p:spPr>
          <a:xfrm>
            <a:off x="4745816" y="5099595"/>
            <a:ext cx="148046" cy="14804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38" name="Elipse 37"/>
          <p:cNvSpPr/>
          <p:nvPr/>
        </p:nvSpPr>
        <p:spPr>
          <a:xfrm>
            <a:off x="4380472" y="5531206"/>
            <a:ext cx="148046" cy="14804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39" name="Rectángulo redondeado 38"/>
          <p:cNvSpPr/>
          <p:nvPr/>
        </p:nvSpPr>
        <p:spPr>
          <a:xfrm>
            <a:off x="4703115" y="1960885"/>
            <a:ext cx="4139651" cy="273413"/>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r>
              <a:rPr lang="es-CL" dirty="0">
                <a:solidFill>
                  <a:srgbClr val="002060"/>
                </a:solidFill>
              </a:rPr>
              <a:t>Rápida configuración y gestión</a:t>
            </a:r>
          </a:p>
        </p:txBody>
      </p:sp>
      <p:sp>
        <p:nvSpPr>
          <p:cNvPr id="40" name="Rectángulo redondeado 39"/>
          <p:cNvSpPr/>
          <p:nvPr/>
        </p:nvSpPr>
        <p:spPr>
          <a:xfrm>
            <a:off x="5245419" y="4359416"/>
            <a:ext cx="4098880" cy="273413"/>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r>
              <a:rPr lang="es-CL" dirty="0">
                <a:solidFill>
                  <a:srgbClr val="002060"/>
                </a:solidFill>
              </a:rPr>
              <a:t>Consistencia</a:t>
            </a:r>
          </a:p>
        </p:txBody>
      </p:sp>
      <p:sp>
        <p:nvSpPr>
          <p:cNvPr id="41" name="Rectángulo redondeado 40"/>
          <p:cNvSpPr/>
          <p:nvPr/>
        </p:nvSpPr>
        <p:spPr>
          <a:xfrm>
            <a:off x="5036967" y="4895858"/>
            <a:ext cx="4019949" cy="273413"/>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r>
              <a:rPr lang="es-CL" dirty="0">
                <a:solidFill>
                  <a:srgbClr val="002060"/>
                </a:solidFill>
              </a:rPr>
              <a:t>Contexto delimitado</a:t>
            </a:r>
          </a:p>
        </p:txBody>
      </p:sp>
      <p:sp>
        <p:nvSpPr>
          <p:cNvPr id="42" name="Rectángulo redondeado 41"/>
          <p:cNvSpPr/>
          <p:nvPr/>
        </p:nvSpPr>
        <p:spPr>
          <a:xfrm>
            <a:off x="4748172" y="5394500"/>
            <a:ext cx="4308743" cy="289109"/>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r>
              <a:rPr lang="es-CL" dirty="0">
                <a:solidFill>
                  <a:srgbClr val="002060"/>
                </a:solidFill>
              </a:rPr>
              <a:t>Escala </a:t>
            </a:r>
            <a:r>
              <a:rPr lang="es-CL" dirty="0">
                <a:solidFill>
                  <a:srgbClr val="002060"/>
                </a:solidFill>
              </a:rPr>
              <a:t>dinámica hacia arriba </a:t>
            </a:r>
            <a:r>
              <a:rPr lang="es-CL" dirty="0">
                <a:solidFill>
                  <a:srgbClr val="002060"/>
                </a:solidFill>
              </a:rPr>
              <a:t>o </a:t>
            </a:r>
            <a:r>
              <a:rPr lang="es-CL" dirty="0">
                <a:solidFill>
                  <a:srgbClr val="002060"/>
                </a:solidFill>
              </a:rPr>
              <a:t>hacia abajo </a:t>
            </a:r>
          </a:p>
        </p:txBody>
      </p:sp>
      <p:pic>
        <p:nvPicPr>
          <p:cNvPr id="43" name="Picture 2" descr="Resultado de imagen para conoc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55999" y="2750268"/>
            <a:ext cx="3107258" cy="21653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4695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fade">
                                      <p:cBhvr>
                                        <p:cTn id="10" dur="500"/>
                                        <p:tgtEl>
                                          <p:spTgt spid="3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fade">
                                      <p:cBhvr>
                                        <p:cTn id="15" dur="500"/>
                                        <p:tgtEl>
                                          <p:spTgt spid="2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2"/>
                                        </p:tgtEl>
                                        <p:attrNameLst>
                                          <p:attrName>style.visibility</p:attrName>
                                        </p:attrNameLst>
                                      </p:cBhvr>
                                      <p:to>
                                        <p:strVal val="visible"/>
                                      </p:to>
                                    </p:set>
                                    <p:animEffect transition="in" filter="fade">
                                      <p:cBhvr>
                                        <p:cTn id="18" dur="500"/>
                                        <p:tgtEl>
                                          <p:spTgt spid="3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9"/>
                                        </p:tgtEl>
                                        <p:attrNameLst>
                                          <p:attrName>style.visibility</p:attrName>
                                        </p:attrNameLst>
                                      </p:cBhvr>
                                      <p:to>
                                        <p:strVal val="visible"/>
                                      </p:to>
                                    </p:set>
                                    <p:animEffect transition="in" filter="fade">
                                      <p:cBhvr>
                                        <p:cTn id="23" dur="500"/>
                                        <p:tgtEl>
                                          <p:spTgt spid="29"/>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1"/>
                                        </p:tgtEl>
                                        <p:attrNameLst>
                                          <p:attrName>style.visibility</p:attrName>
                                        </p:attrNameLst>
                                      </p:cBhvr>
                                      <p:to>
                                        <p:strVal val="visible"/>
                                      </p:to>
                                    </p:set>
                                    <p:animEffect transition="in" filter="fade">
                                      <p:cBhvr>
                                        <p:cTn id="26" dur="500"/>
                                        <p:tgtEl>
                                          <p:spTgt spid="31"/>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fade">
                                      <p:cBhvr>
                                        <p:cTn id="31" dur="500"/>
                                        <p:tgtEl>
                                          <p:spTgt spid="20"/>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0"/>
                                        </p:tgtEl>
                                        <p:attrNameLst>
                                          <p:attrName>style.visibility</p:attrName>
                                        </p:attrNameLst>
                                      </p:cBhvr>
                                      <p:to>
                                        <p:strVal val="visible"/>
                                      </p:to>
                                    </p:set>
                                    <p:animEffect transition="in" filter="fade">
                                      <p:cBhvr>
                                        <p:cTn id="34" dur="500"/>
                                        <p:tgtEl>
                                          <p:spTgt spid="30"/>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36"/>
                                        </p:tgtEl>
                                        <p:attrNameLst>
                                          <p:attrName>style.visibility</p:attrName>
                                        </p:attrNameLst>
                                      </p:cBhvr>
                                      <p:to>
                                        <p:strVal val="visible"/>
                                      </p:to>
                                    </p:set>
                                    <p:animEffect transition="in" filter="fade">
                                      <p:cBhvr>
                                        <p:cTn id="39" dur="500"/>
                                        <p:tgtEl>
                                          <p:spTgt spid="36"/>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40"/>
                                        </p:tgtEl>
                                        <p:attrNameLst>
                                          <p:attrName>style.visibility</p:attrName>
                                        </p:attrNameLst>
                                      </p:cBhvr>
                                      <p:to>
                                        <p:strVal val="visible"/>
                                      </p:to>
                                    </p:set>
                                    <p:animEffect transition="in" filter="fade">
                                      <p:cBhvr>
                                        <p:cTn id="42" dur="500"/>
                                        <p:tgtEl>
                                          <p:spTgt spid="40"/>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7"/>
                                        </p:tgtEl>
                                        <p:attrNameLst>
                                          <p:attrName>style.visibility</p:attrName>
                                        </p:attrNameLst>
                                      </p:cBhvr>
                                      <p:to>
                                        <p:strVal val="visible"/>
                                      </p:to>
                                    </p:set>
                                    <p:animEffect transition="in" filter="fade">
                                      <p:cBhvr>
                                        <p:cTn id="47" dur="500"/>
                                        <p:tgtEl>
                                          <p:spTgt spid="37"/>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41"/>
                                        </p:tgtEl>
                                        <p:attrNameLst>
                                          <p:attrName>style.visibility</p:attrName>
                                        </p:attrNameLst>
                                      </p:cBhvr>
                                      <p:to>
                                        <p:strVal val="visible"/>
                                      </p:to>
                                    </p:set>
                                    <p:animEffect transition="in" filter="fade">
                                      <p:cBhvr>
                                        <p:cTn id="50" dur="500"/>
                                        <p:tgtEl>
                                          <p:spTgt spid="41"/>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38"/>
                                        </p:tgtEl>
                                        <p:attrNameLst>
                                          <p:attrName>style.visibility</p:attrName>
                                        </p:attrNameLst>
                                      </p:cBhvr>
                                      <p:to>
                                        <p:strVal val="visible"/>
                                      </p:to>
                                    </p:set>
                                    <p:animEffect transition="in" filter="fade">
                                      <p:cBhvr>
                                        <p:cTn id="55" dur="500"/>
                                        <p:tgtEl>
                                          <p:spTgt spid="38"/>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42"/>
                                        </p:tgtEl>
                                        <p:attrNameLst>
                                          <p:attrName>style.visibility</p:attrName>
                                        </p:attrNameLst>
                                      </p:cBhvr>
                                      <p:to>
                                        <p:strVal val="visible"/>
                                      </p:to>
                                    </p:set>
                                    <p:animEffect transition="in" filter="fade">
                                      <p:cBhvr>
                                        <p:cTn id="58"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5" grpId="0" animBg="1"/>
      <p:bldP spid="29" grpId="0" animBg="1"/>
      <p:bldP spid="30" grpId="0" animBg="1"/>
      <p:bldP spid="31" grpId="0" animBg="1"/>
      <p:bldP spid="32" grpId="0" animBg="1"/>
      <p:bldP spid="35" grpId="0" animBg="1"/>
      <p:bldP spid="36" grpId="0" animBg="1"/>
      <p:bldP spid="37" grpId="0" animBg="1"/>
      <p:bldP spid="38" grpId="0" animBg="1"/>
      <p:bldP spid="39" grpId="0" animBg="1"/>
      <p:bldP spid="40" grpId="0" animBg="1"/>
      <p:bldP spid="41" grpId="0" animBg="1"/>
      <p:bldP spid="4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idx="4294967295"/>
          </p:nvPr>
        </p:nvSpPr>
        <p:spPr>
          <a:xfrm>
            <a:off x="0" y="311150"/>
            <a:ext cx="7969250" cy="431800"/>
          </a:xfrm>
        </p:spPr>
        <p:txBody>
          <a:bodyPr>
            <a:normAutofit fontScale="90000"/>
          </a:bodyPr>
          <a:lstStyle/>
          <a:p>
            <a:r>
              <a:rPr lang="es-CL" dirty="0"/>
              <a:t>Arquitectura de microservicios</a:t>
            </a:r>
          </a:p>
        </p:txBody>
      </p:sp>
      <p:sp>
        <p:nvSpPr>
          <p:cNvPr id="11" name="CuadroTexto 10"/>
          <p:cNvSpPr txBox="1"/>
          <p:nvPr/>
        </p:nvSpPr>
        <p:spPr>
          <a:xfrm>
            <a:off x="1829782" y="835205"/>
            <a:ext cx="2031005" cy="461665"/>
          </a:xfrm>
          <a:prstGeom prst="rect">
            <a:avLst/>
          </a:prstGeom>
          <a:noFill/>
        </p:spPr>
        <p:txBody>
          <a:bodyPr wrap="none" rtlCol="0">
            <a:spAutoFit/>
          </a:bodyPr>
          <a:lstStyle/>
          <a:p>
            <a:r>
              <a:rPr lang="es-CL" sz="2400" b="1" dirty="0">
                <a:solidFill>
                  <a:schemeClr val="bg1"/>
                </a:solidFill>
              </a:rPr>
              <a:t>Pre-requisitos</a:t>
            </a:r>
          </a:p>
        </p:txBody>
      </p:sp>
      <p:pic>
        <p:nvPicPr>
          <p:cNvPr id="20" name="Picture 2" descr="http://programaenlinea.net/wp-content/uploads/2016/07/java-8.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53645" y="2053000"/>
            <a:ext cx="1235423" cy="576531"/>
          </a:xfrm>
          <a:prstGeom prst="rect">
            <a:avLst/>
          </a:prstGeom>
          <a:noFill/>
          <a:extLst>
            <a:ext uri="{909E8E84-426E-40DD-AFC4-6F175D3DCCD1}">
              <a14:hiddenFill xmlns:a14="http://schemas.microsoft.com/office/drawing/2010/main">
                <a:solidFill>
                  <a:srgbClr val="FFFFFF"/>
                </a:solidFill>
              </a14:hiddenFill>
            </a:ext>
          </a:extLst>
        </p:spPr>
      </p:pic>
      <p:pic>
        <p:nvPicPr>
          <p:cNvPr id="2" name="Imagen 1"/>
          <p:cNvPicPr>
            <a:picLocks noChangeAspect="1"/>
          </p:cNvPicPr>
          <p:nvPr/>
        </p:nvPicPr>
        <p:blipFill>
          <a:blip r:embed="rId4"/>
          <a:stretch>
            <a:fillRect/>
          </a:stretch>
        </p:blipFill>
        <p:spPr>
          <a:xfrm>
            <a:off x="2257456" y="4189743"/>
            <a:ext cx="1603330" cy="678887"/>
          </a:xfrm>
          <a:prstGeom prst="rect">
            <a:avLst/>
          </a:prstGeom>
        </p:spPr>
      </p:pic>
      <p:sp>
        <p:nvSpPr>
          <p:cNvPr id="3" name="Rectángulo 2"/>
          <p:cNvSpPr/>
          <p:nvPr/>
        </p:nvSpPr>
        <p:spPr>
          <a:xfrm>
            <a:off x="4389119" y="2745625"/>
            <a:ext cx="4641669" cy="633489"/>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r>
              <a:rPr lang="es-CL" sz="1400" dirty="0" err="1">
                <a:solidFill>
                  <a:srgbClr val="002060"/>
                </a:solidFill>
              </a:rPr>
              <a:t>Maven</a:t>
            </a:r>
            <a:r>
              <a:rPr lang="es-CL" sz="1400" dirty="0">
                <a:solidFill>
                  <a:srgbClr val="002060"/>
                </a:solidFill>
              </a:rPr>
              <a:t> es una herramienta de software para la gestión y construcción de proyectos Java </a:t>
            </a:r>
          </a:p>
        </p:txBody>
      </p:sp>
      <p:sp>
        <p:nvSpPr>
          <p:cNvPr id="5" name="Flecha derecha 4"/>
          <p:cNvSpPr/>
          <p:nvPr/>
        </p:nvSpPr>
        <p:spPr>
          <a:xfrm>
            <a:off x="3778700" y="2901904"/>
            <a:ext cx="460035" cy="33255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6" name="CuadroTexto 5"/>
          <p:cNvSpPr txBox="1"/>
          <p:nvPr/>
        </p:nvSpPr>
        <p:spPr>
          <a:xfrm>
            <a:off x="1758103" y="1567573"/>
            <a:ext cx="7738209" cy="369332"/>
          </a:xfrm>
          <a:prstGeom prst="rect">
            <a:avLst/>
          </a:prstGeom>
          <a:noFill/>
        </p:spPr>
        <p:txBody>
          <a:bodyPr wrap="none" rtlCol="0">
            <a:spAutoFit/>
          </a:bodyPr>
          <a:lstStyle/>
          <a:p>
            <a:r>
              <a:rPr lang="es-CL" dirty="0">
                <a:solidFill>
                  <a:srgbClr val="002060"/>
                </a:solidFill>
              </a:rPr>
              <a:t>Es conveniente tener descargado e instalado lo siguiente antes de iniciar el curso</a:t>
            </a:r>
          </a:p>
        </p:txBody>
      </p:sp>
      <p:pic>
        <p:nvPicPr>
          <p:cNvPr id="1026" name="Picture 2" descr="Resultado de imagen para postma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43662" y="3900537"/>
            <a:ext cx="3048000" cy="125730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Tutorial Maven en Eclipse | Programando a pasitos"/>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153644" y="2901904"/>
            <a:ext cx="1223144" cy="54427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How to Install Spring Tool Suite (STS) in Eclipse - Learning to Write code  for Beginners with Tutorials"/>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295060" y="5309812"/>
            <a:ext cx="1713656" cy="10281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130003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uadroTexto 10"/>
          <p:cNvSpPr txBox="1"/>
          <p:nvPr/>
        </p:nvSpPr>
        <p:spPr>
          <a:xfrm>
            <a:off x="1829781" y="835205"/>
            <a:ext cx="1538242" cy="461665"/>
          </a:xfrm>
          <a:prstGeom prst="rect">
            <a:avLst/>
          </a:prstGeom>
          <a:noFill/>
        </p:spPr>
        <p:txBody>
          <a:bodyPr wrap="none" rtlCol="0">
            <a:spAutoFit/>
          </a:bodyPr>
          <a:lstStyle/>
          <a:p>
            <a:r>
              <a:rPr lang="es-CL" sz="2400" b="1" dirty="0">
                <a:solidFill>
                  <a:schemeClr val="bg1"/>
                </a:solidFill>
              </a:rPr>
              <a:t>Tecnología</a:t>
            </a:r>
          </a:p>
        </p:txBody>
      </p:sp>
      <p:sp>
        <p:nvSpPr>
          <p:cNvPr id="2" name="CuadroTexto 1"/>
          <p:cNvSpPr txBox="1"/>
          <p:nvPr/>
        </p:nvSpPr>
        <p:spPr>
          <a:xfrm>
            <a:off x="1915886" y="1724297"/>
            <a:ext cx="2756204" cy="369332"/>
          </a:xfrm>
          <a:prstGeom prst="rect">
            <a:avLst/>
          </a:prstGeom>
          <a:noFill/>
        </p:spPr>
        <p:txBody>
          <a:bodyPr wrap="none" rtlCol="0">
            <a:spAutoFit/>
          </a:bodyPr>
          <a:lstStyle/>
          <a:p>
            <a:r>
              <a:rPr lang="es-CL" dirty="0">
                <a:solidFill>
                  <a:srgbClr val="002060"/>
                </a:solidFill>
              </a:rPr>
              <a:t>Tecnología base (Discusión)</a:t>
            </a:r>
          </a:p>
        </p:txBody>
      </p:sp>
      <p:pic>
        <p:nvPicPr>
          <p:cNvPr id="7" name="Picture 2" descr="http://programaenlinea.net/wp-content/uploads/2016/07/java-8.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58245" y="3058167"/>
            <a:ext cx="1235423" cy="576531"/>
          </a:xfrm>
          <a:prstGeom prst="rect">
            <a:avLst/>
          </a:prstGeom>
          <a:noFill/>
          <a:extLst>
            <a:ext uri="{909E8E84-426E-40DD-AFC4-6F175D3DCCD1}">
              <a14:hiddenFill xmlns:a14="http://schemas.microsoft.com/office/drawing/2010/main">
                <a:solidFill>
                  <a:srgbClr val="FFFFFF"/>
                </a:solidFill>
              </a14:hiddenFill>
            </a:ext>
          </a:extLst>
        </p:spPr>
      </p:pic>
      <p:pic>
        <p:nvPicPr>
          <p:cNvPr id="9" name="Imagen 8"/>
          <p:cNvPicPr>
            <a:picLocks noChangeAspect="1"/>
          </p:cNvPicPr>
          <p:nvPr/>
        </p:nvPicPr>
        <p:blipFill>
          <a:blip r:embed="rId4"/>
          <a:stretch>
            <a:fillRect/>
          </a:stretch>
        </p:blipFill>
        <p:spPr>
          <a:xfrm>
            <a:off x="1915887" y="2452704"/>
            <a:ext cx="1419497" cy="620285"/>
          </a:xfrm>
          <a:prstGeom prst="rect">
            <a:avLst/>
          </a:prstGeom>
        </p:spPr>
      </p:pic>
      <p:sp>
        <p:nvSpPr>
          <p:cNvPr id="18" name="Rectángulo redondeado 17"/>
          <p:cNvSpPr/>
          <p:nvPr/>
        </p:nvSpPr>
        <p:spPr>
          <a:xfrm>
            <a:off x="4063453" y="2228397"/>
            <a:ext cx="3028356" cy="270888"/>
          </a:xfrm>
          <a:prstGeom prst="roundRect">
            <a:avLst/>
          </a:prstGeom>
        </p:spPr>
        <p:style>
          <a:lnRef idx="2">
            <a:schemeClr val="accent4"/>
          </a:lnRef>
          <a:fillRef idx="1">
            <a:schemeClr val="lt1"/>
          </a:fillRef>
          <a:effectRef idx="0">
            <a:schemeClr val="accent4"/>
          </a:effectRef>
          <a:fontRef idx="minor">
            <a:schemeClr val="dk1"/>
          </a:fontRef>
        </p:style>
        <p:txBody>
          <a:bodyPr rtlCol="0" anchor="ctr"/>
          <a:lstStyle/>
          <a:p>
            <a:r>
              <a:rPr lang="es-CL" dirty="0">
                <a:solidFill>
                  <a:srgbClr val="002060"/>
                </a:solidFill>
              </a:rPr>
              <a:t>1.- Seleccionar </a:t>
            </a:r>
            <a:r>
              <a:rPr lang="es-CL" dirty="0" err="1">
                <a:solidFill>
                  <a:srgbClr val="002060"/>
                </a:solidFill>
              </a:rPr>
              <a:t>jars</a:t>
            </a:r>
            <a:r>
              <a:rPr lang="es-CL" dirty="0">
                <a:solidFill>
                  <a:srgbClr val="002060"/>
                </a:solidFill>
              </a:rPr>
              <a:t> con </a:t>
            </a:r>
            <a:r>
              <a:rPr lang="es-CL" dirty="0" err="1">
                <a:solidFill>
                  <a:srgbClr val="002060"/>
                </a:solidFill>
              </a:rPr>
              <a:t>maven</a:t>
            </a:r>
            <a:endParaRPr lang="es-CL" dirty="0">
              <a:solidFill>
                <a:srgbClr val="002060"/>
              </a:solidFill>
            </a:endParaRPr>
          </a:p>
        </p:txBody>
      </p:sp>
      <p:sp>
        <p:nvSpPr>
          <p:cNvPr id="21" name="Rectángulo redondeado 20"/>
          <p:cNvSpPr/>
          <p:nvPr/>
        </p:nvSpPr>
        <p:spPr>
          <a:xfrm>
            <a:off x="4063451" y="2613330"/>
            <a:ext cx="3028358" cy="270888"/>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lang="es-CL" dirty="0">
                <a:solidFill>
                  <a:srgbClr val="002060"/>
                </a:solidFill>
              </a:rPr>
              <a:t>2.- Crear la aplicación</a:t>
            </a:r>
          </a:p>
        </p:txBody>
      </p:sp>
      <p:sp>
        <p:nvSpPr>
          <p:cNvPr id="22" name="Rectángulo redondeado 21"/>
          <p:cNvSpPr/>
          <p:nvPr/>
        </p:nvSpPr>
        <p:spPr>
          <a:xfrm>
            <a:off x="4063453" y="3014806"/>
            <a:ext cx="3028357" cy="270888"/>
          </a:xfrm>
          <a:prstGeom prst="roundRect">
            <a:avLst/>
          </a:prstGeom>
        </p:spPr>
        <p:style>
          <a:lnRef idx="2">
            <a:schemeClr val="accent4"/>
          </a:lnRef>
          <a:fillRef idx="1">
            <a:schemeClr val="lt1"/>
          </a:fillRef>
          <a:effectRef idx="0">
            <a:schemeClr val="accent4"/>
          </a:effectRef>
          <a:fontRef idx="minor">
            <a:schemeClr val="dk1"/>
          </a:fontRef>
        </p:style>
        <p:txBody>
          <a:bodyPr rtlCol="0" anchor="ctr"/>
          <a:lstStyle/>
          <a:p>
            <a:r>
              <a:rPr lang="es-CL" dirty="0">
                <a:solidFill>
                  <a:srgbClr val="002060"/>
                </a:solidFill>
              </a:rPr>
              <a:t>3.- Desplegar en servidor</a:t>
            </a:r>
          </a:p>
        </p:txBody>
      </p:sp>
      <p:cxnSp>
        <p:nvCxnSpPr>
          <p:cNvPr id="27" name="Conector angular 26"/>
          <p:cNvCxnSpPr>
            <a:stCxn id="9" idx="3"/>
            <a:endCxn id="21" idx="1"/>
          </p:cNvCxnSpPr>
          <p:nvPr/>
        </p:nvCxnSpPr>
        <p:spPr>
          <a:xfrm flipV="1">
            <a:off x="3335383" y="2748774"/>
            <a:ext cx="728068" cy="1407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Conector angular 30"/>
          <p:cNvCxnSpPr>
            <a:stCxn id="9" idx="3"/>
            <a:endCxn id="18" idx="1"/>
          </p:cNvCxnSpPr>
          <p:nvPr/>
        </p:nvCxnSpPr>
        <p:spPr>
          <a:xfrm flipV="1">
            <a:off x="3335383" y="2363842"/>
            <a:ext cx="728070" cy="39900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49" name="Conector angular 2048"/>
          <p:cNvCxnSpPr>
            <a:stCxn id="9" idx="3"/>
            <a:endCxn id="22" idx="1"/>
          </p:cNvCxnSpPr>
          <p:nvPr/>
        </p:nvCxnSpPr>
        <p:spPr>
          <a:xfrm>
            <a:off x="3335384" y="2762846"/>
            <a:ext cx="728069" cy="38740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052" name="CuadroTexto 2051"/>
          <p:cNvSpPr txBox="1"/>
          <p:nvPr/>
        </p:nvSpPr>
        <p:spPr>
          <a:xfrm>
            <a:off x="7635292" y="1705688"/>
            <a:ext cx="1541417" cy="646331"/>
          </a:xfrm>
          <a:prstGeom prst="rect">
            <a:avLst/>
          </a:prstGeom>
          <a:noFill/>
        </p:spPr>
        <p:txBody>
          <a:bodyPr wrap="square" rtlCol="0">
            <a:spAutoFit/>
          </a:bodyPr>
          <a:lstStyle/>
          <a:p>
            <a:r>
              <a:rPr lang="es-CL" dirty="0">
                <a:solidFill>
                  <a:srgbClr val="002060"/>
                </a:solidFill>
              </a:rPr>
              <a:t>Foco en el desarrollo</a:t>
            </a:r>
          </a:p>
        </p:txBody>
      </p:sp>
      <p:cxnSp>
        <p:nvCxnSpPr>
          <p:cNvPr id="20" name="Conector angular 19"/>
          <p:cNvCxnSpPr>
            <a:stCxn id="21" idx="3"/>
            <a:endCxn id="2052" idx="2"/>
          </p:cNvCxnSpPr>
          <p:nvPr/>
        </p:nvCxnSpPr>
        <p:spPr>
          <a:xfrm flipV="1">
            <a:off x="7091810" y="2352018"/>
            <a:ext cx="1314191" cy="39675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Conector angular 25"/>
          <p:cNvCxnSpPr>
            <a:stCxn id="21" idx="3"/>
            <a:endCxn id="7" idx="0"/>
          </p:cNvCxnSpPr>
          <p:nvPr/>
        </p:nvCxnSpPr>
        <p:spPr>
          <a:xfrm>
            <a:off x="7091810" y="2748774"/>
            <a:ext cx="984147" cy="309392"/>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2051" name="Rectángulo redondeado 2050"/>
          <p:cNvSpPr/>
          <p:nvPr/>
        </p:nvSpPr>
        <p:spPr>
          <a:xfrm>
            <a:off x="1915886" y="3849190"/>
            <a:ext cx="1471748" cy="339634"/>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s-CL" dirty="0" err="1"/>
              <a:t>OpenSource</a:t>
            </a:r>
            <a:endParaRPr lang="es-CL" dirty="0"/>
          </a:p>
        </p:txBody>
      </p:sp>
      <p:sp>
        <p:nvSpPr>
          <p:cNvPr id="2057" name="Rectángulo redondeado 2056"/>
          <p:cNvSpPr/>
          <p:nvPr/>
        </p:nvSpPr>
        <p:spPr>
          <a:xfrm>
            <a:off x="3187337" y="4432663"/>
            <a:ext cx="2299063" cy="217714"/>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lang="es-CL" sz="1200" dirty="0"/>
              <a:t>Fácil de entender y desarrollar</a:t>
            </a:r>
          </a:p>
        </p:txBody>
      </p:sp>
      <p:sp>
        <p:nvSpPr>
          <p:cNvPr id="42" name="Rectángulo redondeado 41"/>
          <p:cNvSpPr/>
          <p:nvPr/>
        </p:nvSpPr>
        <p:spPr>
          <a:xfrm>
            <a:off x="3187337" y="4785359"/>
            <a:ext cx="2299063" cy="217714"/>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lang="es-CL" sz="1200" dirty="0"/>
              <a:t>Incrementa la productividad</a:t>
            </a:r>
          </a:p>
        </p:txBody>
      </p:sp>
      <p:sp>
        <p:nvSpPr>
          <p:cNvPr id="43" name="Rectángulo redondeado 42"/>
          <p:cNvSpPr/>
          <p:nvPr/>
        </p:nvSpPr>
        <p:spPr>
          <a:xfrm>
            <a:off x="3200190" y="5137673"/>
            <a:ext cx="2299063" cy="217714"/>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lang="es-CL" sz="1200" dirty="0"/>
              <a:t>Reduce los tiempos de desarrollo</a:t>
            </a:r>
          </a:p>
        </p:txBody>
      </p:sp>
      <p:cxnSp>
        <p:nvCxnSpPr>
          <p:cNvPr id="2059" name="Conector angular 2058"/>
          <p:cNvCxnSpPr>
            <a:stCxn id="2051" idx="2"/>
            <a:endCxn id="2057" idx="1"/>
          </p:cNvCxnSpPr>
          <p:nvPr/>
        </p:nvCxnSpPr>
        <p:spPr>
          <a:xfrm rot="16200000" flipH="1">
            <a:off x="2743200" y="4097384"/>
            <a:ext cx="352696" cy="53557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61" name="Conector angular 2060"/>
          <p:cNvCxnSpPr>
            <a:stCxn id="2051" idx="2"/>
            <a:endCxn id="42" idx="1"/>
          </p:cNvCxnSpPr>
          <p:nvPr/>
        </p:nvCxnSpPr>
        <p:spPr>
          <a:xfrm rot="16200000" flipH="1">
            <a:off x="2566852" y="4273732"/>
            <a:ext cx="705392" cy="53557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63" name="Conector angular 2062"/>
          <p:cNvCxnSpPr>
            <a:stCxn id="2051" idx="2"/>
            <a:endCxn id="43" idx="1"/>
          </p:cNvCxnSpPr>
          <p:nvPr/>
        </p:nvCxnSpPr>
        <p:spPr>
          <a:xfrm rot="16200000" flipH="1">
            <a:off x="2397121" y="4443463"/>
            <a:ext cx="1057706" cy="54842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50" name="Rectángulo redondeado 49"/>
          <p:cNvSpPr/>
          <p:nvPr/>
        </p:nvSpPr>
        <p:spPr>
          <a:xfrm>
            <a:off x="8540991" y="4019007"/>
            <a:ext cx="1717715" cy="217714"/>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lang="es-CL" sz="1200" dirty="0"/>
              <a:t>Ciclos – </a:t>
            </a:r>
            <a:r>
              <a:rPr lang="es-CL" sz="1200" dirty="0" err="1"/>
              <a:t>For</a:t>
            </a:r>
            <a:r>
              <a:rPr lang="es-CL" sz="1200" dirty="0"/>
              <a:t> – </a:t>
            </a:r>
            <a:r>
              <a:rPr lang="es-CL" sz="1200" dirty="0" err="1"/>
              <a:t>for-each</a:t>
            </a:r>
            <a:r>
              <a:rPr lang="es-CL" sz="1200" dirty="0"/>
              <a:t> </a:t>
            </a:r>
          </a:p>
        </p:txBody>
      </p:sp>
      <p:sp>
        <p:nvSpPr>
          <p:cNvPr id="52" name="Rectángulo redondeado 51"/>
          <p:cNvSpPr/>
          <p:nvPr/>
        </p:nvSpPr>
        <p:spPr>
          <a:xfrm>
            <a:off x="8540990" y="4728275"/>
            <a:ext cx="1717716" cy="217714"/>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lang="es-CL" sz="1200" dirty="0" err="1"/>
              <a:t>Optionals</a:t>
            </a:r>
            <a:endParaRPr lang="es-CL" sz="1200" dirty="0"/>
          </a:p>
        </p:txBody>
      </p:sp>
      <p:sp>
        <p:nvSpPr>
          <p:cNvPr id="54" name="Rectángulo redondeado 53"/>
          <p:cNvSpPr/>
          <p:nvPr/>
        </p:nvSpPr>
        <p:spPr>
          <a:xfrm>
            <a:off x="8540990" y="5441191"/>
            <a:ext cx="1717716" cy="217714"/>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lang="es-CL" sz="1200" dirty="0"/>
              <a:t>Manejo de excepciones</a:t>
            </a:r>
          </a:p>
        </p:txBody>
      </p:sp>
      <p:cxnSp>
        <p:nvCxnSpPr>
          <p:cNvPr id="2065" name="Conector angular 2064"/>
          <p:cNvCxnSpPr>
            <a:stCxn id="7" idx="2"/>
            <a:endCxn id="50" idx="1"/>
          </p:cNvCxnSpPr>
          <p:nvPr/>
        </p:nvCxnSpPr>
        <p:spPr>
          <a:xfrm rot="16200000" flipH="1">
            <a:off x="8061891" y="3648763"/>
            <a:ext cx="493167" cy="46503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67" name="Conector angular 2066"/>
          <p:cNvCxnSpPr>
            <a:stCxn id="7" idx="2"/>
          </p:cNvCxnSpPr>
          <p:nvPr/>
        </p:nvCxnSpPr>
        <p:spPr>
          <a:xfrm rot="16200000" flipH="1">
            <a:off x="7897588" y="3813066"/>
            <a:ext cx="821773" cy="46503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69" name="Conector angular 2068"/>
          <p:cNvCxnSpPr>
            <a:stCxn id="7" idx="2"/>
            <a:endCxn id="52" idx="1"/>
          </p:cNvCxnSpPr>
          <p:nvPr/>
        </p:nvCxnSpPr>
        <p:spPr>
          <a:xfrm rot="16200000" flipH="1">
            <a:off x="7707257" y="4003397"/>
            <a:ext cx="1202435" cy="46503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71" name="Conector angular 2070"/>
          <p:cNvCxnSpPr>
            <a:endCxn id="35" idx="1"/>
          </p:cNvCxnSpPr>
          <p:nvPr/>
        </p:nvCxnSpPr>
        <p:spPr>
          <a:xfrm rot="16200000" flipH="1">
            <a:off x="7450376" y="4082156"/>
            <a:ext cx="1716048" cy="46231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73" name="Conector angular 2072"/>
          <p:cNvCxnSpPr/>
          <p:nvPr/>
        </p:nvCxnSpPr>
        <p:spPr>
          <a:xfrm rot="16200000" flipH="1">
            <a:off x="7356193" y="4365249"/>
            <a:ext cx="1904563" cy="46503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Título 3"/>
          <p:cNvSpPr>
            <a:spLocks noGrp="1"/>
          </p:cNvSpPr>
          <p:nvPr>
            <p:ph type="title" idx="4294967295"/>
          </p:nvPr>
        </p:nvSpPr>
        <p:spPr>
          <a:xfrm>
            <a:off x="0" y="311150"/>
            <a:ext cx="5975350" cy="431800"/>
          </a:xfrm>
        </p:spPr>
        <p:txBody>
          <a:bodyPr>
            <a:normAutofit fontScale="90000"/>
          </a:bodyPr>
          <a:lstStyle/>
          <a:p>
            <a:r>
              <a:rPr lang="es-CL" dirty="0"/>
              <a:t>Java + Spring-</a:t>
            </a:r>
            <a:r>
              <a:rPr lang="es-CL" dirty="0" err="1"/>
              <a:t>boot</a:t>
            </a:r>
            <a:endParaRPr lang="es-CL" dirty="0"/>
          </a:p>
        </p:txBody>
      </p:sp>
      <p:sp>
        <p:nvSpPr>
          <p:cNvPr id="35" name="Rectángulo redondeado 34"/>
          <p:cNvSpPr/>
          <p:nvPr/>
        </p:nvSpPr>
        <p:spPr>
          <a:xfrm>
            <a:off x="8539558" y="5062481"/>
            <a:ext cx="1717716" cy="217714"/>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lang="es-CL" sz="1200" dirty="0"/>
              <a:t>API </a:t>
            </a:r>
            <a:r>
              <a:rPr lang="es-CL" sz="1200" dirty="0" err="1"/>
              <a:t>Stream</a:t>
            </a:r>
            <a:r>
              <a:rPr lang="es-CL" sz="1200" dirty="0"/>
              <a:t> &amp; Lambdas</a:t>
            </a:r>
            <a:endParaRPr lang="es-CL" sz="1200" dirty="0"/>
          </a:p>
        </p:txBody>
      </p:sp>
      <p:sp>
        <p:nvSpPr>
          <p:cNvPr id="36" name="Rectángulo redondeado 35"/>
          <p:cNvSpPr/>
          <p:nvPr/>
        </p:nvSpPr>
        <p:spPr>
          <a:xfrm>
            <a:off x="8539558" y="4345578"/>
            <a:ext cx="2037002" cy="33624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lang="es-CL" sz="1200" dirty="0"/>
              <a:t>Interfaces funcionales -defaults</a:t>
            </a:r>
            <a:endParaRPr lang="es-CL" sz="1200" dirty="0"/>
          </a:p>
        </p:txBody>
      </p:sp>
    </p:spTree>
    <p:extLst>
      <p:ext uri="{BB962C8B-B14F-4D97-AF65-F5344CB8AC3E}">
        <p14:creationId xmlns:p14="http://schemas.microsoft.com/office/powerpoint/2010/main" val="1403813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500"/>
                                        <p:tgtEl>
                                          <p:spTgt spid="2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2"/>
                                        </p:tgtEl>
                                        <p:attrNameLst>
                                          <p:attrName>style.visibility</p:attrName>
                                        </p:attrNameLst>
                                      </p:cBhvr>
                                      <p:to>
                                        <p:strVal val="visible"/>
                                      </p:to>
                                    </p:set>
                                    <p:animEffect transition="in" filter="fade">
                                      <p:cBhvr>
                                        <p:cTn id="18" dur="500"/>
                                        <p:tgtEl>
                                          <p:spTgt spid="22"/>
                                        </p:tgtEl>
                                      </p:cBhvr>
                                    </p:animEffect>
                                  </p:childTnLst>
                                </p:cTn>
                              </p:par>
                              <p:par>
                                <p:cTn id="19" presetID="10" presetClass="entr" presetSubtype="0" fill="hold" nodeType="withEffect">
                                  <p:stCondLst>
                                    <p:cond delay="0"/>
                                  </p:stCondLst>
                                  <p:childTnLst>
                                    <p:set>
                                      <p:cBhvr>
                                        <p:cTn id="20" dur="1" fill="hold">
                                          <p:stCondLst>
                                            <p:cond delay="0"/>
                                          </p:stCondLst>
                                        </p:cTn>
                                        <p:tgtEl>
                                          <p:spTgt spid="27"/>
                                        </p:tgtEl>
                                        <p:attrNameLst>
                                          <p:attrName>style.visibility</p:attrName>
                                        </p:attrNameLst>
                                      </p:cBhvr>
                                      <p:to>
                                        <p:strVal val="visible"/>
                                      </p:to>
                                    </p:set>
                                    <p:animEffect transition="in" filter="fade">
                                      <p:cBhvr>
                                        <p:cTn id="21" dur="500"/>
                                        <p:tgtEl>
                                          <p:spTgt spid="27"/>
                                        </p:tgtEl>
                                      </p:cBhvr>
                                    </p:animEffect>
                                  </p:childTnLst>
                                </p:cTn>
                              </p:par>
                              <p:par>
                                <p:cTn id="22" presetID="10" presetClass="entr" presetSubtype="0" fill="hold" nodeType="withEffect">
                                  <p:stCondLst>
                                    <p:cond delay="0"/>
                                  </p:stCondLst>
                                  <p:childTnLst>
                                    <p:set>
                                      <p:cBhvr>
                                        <p:cTn id="23" dur="1" fill="hold">
                                          <p:stCondLst>
                                            <p:cond delay="0"/>
                                          </p:stCondLst>
                                        </p:cTn>
                                        <p:tgtEl>
                                          <p:spTgt spid="2049"/>
                                        </p:tgtEl>
                                        <p:attrNameLst>
                                          <p:attrName>style.visibility</p:attrName>
                                        </p:attrNameLst>
                                      </p:cBhvr>
                                      <p:to>
                                        <p:strVal val="visible"/>
                                      </p:to>
                                    </p:set>
                                    <p:animEffect transition="in" filter="fade">
                                      <p:cBhvr>
                                        <p:cTn id="24" dur="500"/>
                                        <p:tgtEl>
                                          <p:spTgt spid="2049"/>
                                        </p:tgtEl>
                                      </p:cBhvr>
                                    </p:animEffect>
                                  </p:childTnLst>
                                </p:cTn>
                              </p:par>
                              <p:par>
                                <p:cTn id="25" presetID="10" presetClass="entr" presetSubtype="0" fill="hold" nodeType="withEffect">
                                  <p:stCondLst>
                                    <p:cond delay="0"/>
                                  </p:stCondLst>
                                  <p:childTnLst>
                                    <p:set>
                                      <p:cBhvr>
                                        <p:cTn id="26" dur="1" fill="hold">
                                          <p:stCondLst>
                                            <p:cond delay="0"/>
                                          </p:stCondLst>
                                        </p:cTn>
                                        <p:tgtEl>
                                          <p:spTgt spid="31"/>
                                        </p:tgtEl>
                                        <p:attrNameLst>
                                          <p:attrName>style.visibility</p:attrName>
                                        </p:attrNameLst>
                                      </p:cBhvr>
                                      <p:to>
                                        <p:strVal val="visible"/>
                                      </p:to>
                                    </p:set>
                                    <p:animEffect transition="in" filter="fade">
                                      <p:cBhvr>
                                        <p:cTn id="27" dur="500"/>
                                        <p:tgtEl>
                                          <p:spTgt spid="3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fade">
                                      <p:cBhvr>
                                        <p:cTn id="32" dur="500"/>
                                        <p:tgtEl>
                                          <p:spTgt spid="20"/>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052"/>
                                        </p:tgtEl>
                                        <p:attrNameLst>
                                          <p:attrName>style.visibility</p:attrName>
                                        </p:attrNameLst>
                                      </p:cBhvr>
                                      <p:to>
                                        <p:strVal val="visible"/>
                                      </p:to>
                                    </p:set>
                                    <p:animEffect transition="in" filter="fade">
                                      <p:cBhvr>
                                        <p:cTn id="35" dur="500"/>
                                        <p:tgtEl>
                                          <p:spTgt spid="2052"/>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2051"/>
                                        </p:tgtEl>
                                        <p:attrNameLst>
                                          <p:attrName>style.visibility</p:attrName>
                                        </p:attrNameLst>
                                      </p:cBhvr>
                                      <p:to>
                                        <p:strVal val="visible"/>
                                      </p:to>
                                    </p:set>
                                    <p:animEffect transition="in" filter="fade">
                                      <p:cBhvr>
                                        <p:cTn id="40" dur="500"/>
                                        <p:tgtEl>
                                          <p:spTgt spid="2051"/>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057"/>
                                        </p:tgtEl>
                                        <p:attrNameLst>
                                          <p:attrName>style.visibility</p:attrName>
                                        </p:attrNameLst>
                                      </p:cBhvr>
                                      <p:to>
                                        <p:strVal val="visible"/>
                                      </p:to>
                                    </p:set>
                                    <p:animEffect transition="in" filter="fade">
                                      <p:cBhvr>
                                        <p:cTn id="43" dur="500"/>
                                        <p:tgtEl>
                                          <p:spTgt spid="2057"/>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42"/>
                                        </p:tgtEl>
                                        <p:attrNameLst>
                                          <p:attrName>style.visibility</p:attrName>
                                        </p:attrNameLst>
                                      </p:cBhvr>
                                      <p:to>
                                        <p:strVal val="visible"/>
                                      </p:to>
                                    </p:set>
                                    <p:animEffect transition="in" filter="fade">
                                      <p:cBhvr>
                                        <p:cTn id="46" dur="500"/>
                                        <p:tgtEl>
                                          <p:spTgt spid="42"/>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43"/>
                                        </p:tgtEl>
                                        <p:attrNameLst>
                                          <p:attrName>style.visibility</p:attrName>
                                        </p:attrNameLst>
                                      </p:cBhvr>
                                      <p:to>
                                        <p:strVal val="visible"/>
                                      </p:to>
                                    </p:set>
                                    <p:animEffect transition="in" filter="fade">
                                      <p:cBhvr>
                                        <p:cTn id="49" dur="500"/>
                                        <p:tgtEl>
                                          <p:spTgt spid="43"/>
                                        </p:tgtEl>
                                      </p:cBhvr>
                                    </p:animEffect>
                                  </p:childTnLst>
                                </p:cTn>
                              </p:par>
                              <p:par>
                                <p:cTn id="50" presetID="10" presetClass="entr" presetSubtype="0" fill="hold" nodeType="withEffect">
                                  <p:stCondLst>
                                    <p:cond delay="0"/>
                                  </p:stCondLst>
                                  <p:childTnLst>
                                    <p:set>
                                      <p:cBhvr>
                                        <p:cTn id="51" dur="1" fill="hold">
                                          <p:stCondLst>
                                            <p:cond delay="0"/>
                                          </p:stCondLst>
                                        </p:cTn>
                                        <p:tgtEl>
                                          <p:spTgt spid="2063"/>
                                        </p:tgtEl>
                                        <p:attrNameLst>
                                          <p:attrName>style.visibility</p:attrName>
                                        </p:attrNameLst>
                                      </p:cBhvr>
                                      <p:to>
                                        <p:strVal val="visible"/>
                                      </p:to>
                                    </p:set>
                                    <p:animEffect transition="in" filter="fade">
                                      <p:cBhvr>
                                        <p:cTn id="52" dur="500"/>
                                        <p:tgtEl>
                                          <p:spTgt spid="2063"/>
                                        </p:tgtEl>
                                      </p:cBhvr>
                                    </p:animEffect>
                                  </p:childTnLst>
                                </p:cTn>
                              </p:par>
                              <p:par>
                                <p:cTn id="53" presetID="10" presetClass="entr" presetSubtype="0" fill="hold" nodeType="withEffect">
                                  <p:stCondLst>
                                    <p:cond delay="0"/>
                                  </p:stCondLst>
                                  <p:childTnLst>
                                    <p:set>
                                      <p:cBhvr>
                                        <p:cTn id="54" dur="1" fill="hold">
                                          <p:stCondLst>
                                            <p:cond delay="0"/>
                                          </p:stCondLst>
                                        </p:cTn>
                                        <p:tgtEl>
                                          <p:spTgt spid="2061"/>
                                        </p:tgtEl>
                                        <p:attrNameLst>
                                          <p:attrName>style.visibility</p:attrName>
                                        </p:attrNameLst>
                                      </p:cBhvr>
                                      <p:to>
                                        <p:strVal val="visible"/>
                                      </p:to>
                                    </p:set>
                                    <p:animEffect transition="in" filter="fade">
                                      <p:cBhvr>
                                        <p:cTn id="55" dur="500"/>
                                        <p:tgtEl>
                                          <p:spTgt spid="2061"/>
                                        </p:tgtEl>
                                      </p:cBhvr>
                                    </p:animEffect>
                                  </p:childTnLst>
                                </p:cTn>
                              </p:par>
                              <p:par>
                                <p:cTn id="56" presetID="10" presetClass="entr" presetSubtype="0" fill="hold" nodeType="withEffect">
                                  <p:stCondLst>
                                    <p:cond delay="0"/>
                                  </p:stCondLst>
                                  <p:childTnLst>
                                    <p:set>
                                      <p:cBhvr>
                                        <p:cTn id="57" dur="1" fill="hold">
                                          <p:stCondLst>
                                            <p:cond delay="0"/>
                                          </p:stCondLst>
                                        </p:cTn>
                                        <p:tgtEl>
                                          <p:spTgt spid="2059"/>
                                        </p:tgtEl>
                                        <p:attrNameLst>
                                          <p:attrName>style.visibility</p:attrName>
                                        </p:attrNameLst>
                                      </p:cBhvr>
                                      <p:to>
                                        <p:strVal val="visible"/>
                                      </p:to>
                                    </p:set>
                                    <p:animEffect transition="in" filter="fade">
                                      <p:cBhvr>
                                        <p:cTn id="58" dur="500"/>
                                        <p:tgtEl>
                                          <p:spTgt spid="2059"/>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26"/>
                                        </p:tgtEl>
                                        <p:attrNameLst>
                                          <p:attrName>style.visibility</p:attrName>
                                        </p:attrNameLst>
                                      </p:cBhvr>
                                      <p:to>
                                        <p:strVal val="visible"/>
                                      </p:to>
                                    </p:set>
                                    <p:animEffect transition="in" filter="fade">
                                      <p:cBhvr>
                                        <p:cTn id="63" dur="500"/>
                                        <p:tgtEl>
                                          <p:spTgt spid="26"/>
                                        </p:tgtEl>
                                      </p:cBhvr>
                                    </p:animEffect>
                                  </p:childTnLst>
                                </p:cTn>
                              </p:par>
                              <p:par>
                                <p:cTn id="64" presetID="10" presetClass="entr" presetSubtype="0" fill="hold" nodeType="withEffect">
                                  <p:stCondLst>
                                    <p:cond delay="0"/>
                                  </p:stCondLst>
                                  <p:childTnLst>
                                    <p:set>
                                      <p:cBhvr>
                                        <p:cTn id="65" dur="1" fill="hold">
                                          <p:stCondLst>
                                            <p:cond delay="0"/>
                                          </p:stCondLst>
                                        </p:cTn>
                                        <p:tgtEl>
                                          <p:spTgt spid="7"/>
                                        </p:tgtEl>
                                        <p:attrNameLst>
                                          <p:attrName>style.visibility</p:attrName>
                                        </p:attrNameLst>
                                      </p:cBhvr>
                                      <p:to>
                                        <p:strVal val="visible"/>
                                      </p:to>
                                    </p:set>
                                    <p:animEffect transition="in" filter="fade">
                                      <p:cBhvr>
                                        <p:cTn id="66" dur="500"/>
                                        <p:tgtEl>
                                          <p:spTgt spid="7"/>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50"/>
                                        </p:tgtEl>
                                        <p:attrNameLst>
                                          <p:attrName>style.visibility</p:attrName>
                                        </p:attrNameLst>
                                      </p:cBhvr>
                                      <p:to>
                                        <p:strVal val="visible"/>
                                      </p:to>
                                    </p:set>
                                    <p:animEffect transition="in" filter="fade">
                                      <p:cBhvr>
                                        <p:cTn id="69" dur="500"/>
                                        <p:tgtEl>
                                          <p:spTgt spid="50"/>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52"/>
                                        </p:tgtEl>
                                        <p:attrNameLst>
                                          <p:attrName>style.visibility</p:attrName>
                                        </p:attrNameLst>
                                      </p:cBhvr>
                                      <p:to>
                                        <p:strVal val="visible"/>
                                      </p:to>
                                    </p:set>
                                    <p:animEffect transition="in" filter="fade">
                                      <p:cBhvr>
                                        <p:cTn id="72" dur="500"/>
                                        <p:tgtEl>
                                          <p:spTgt spid="52"/>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54"/>
                                        </p:tgtEl>
                                        <p:attrNameLst>
                                          <p:attrName>style.visibility</p:attrName>
                                        </p:attrNameLst>
                                      </p:cBhvr>
                                      <p:to>
                                        <p:strVal val="visible"/>
                                      </p:to>
                                    </p:set>
                                    <p:animEffect transition="in" filter="fade">
                                      <p:cBhvr>
                                        <p:cTn id="75" dur="500"/>
                                        <p:tgtEl>
                                          <p:spTgt spid="54"/>
                                        </p:tgtEl>
                                      </p:cBhvr>
                                    </p:animEffect>
                                  </p:childTnLst>
                                </p:cTn>
                              </p:par>
                              <p:par>
                                <p:cTn id="76" presetID="10" presetClass="entr" presetSubtype="0" fill="hold" nodeType="withEffect">
                                  <p:stCondLst>
                                    <p:cond delay="0"/>
                                  </p:stCondLst>
                                  <p:childTnLst>
                                    <p:set>
                                      <p:cBhvr>
                                        <p:cTn id="77" dur="1" fill="hold">
                                          <p:stCondLst>
                                            <p:cond delay="0"/>
                                          </p:stCondLst>
                                        </p:cTn>
                                        <p:tgtEl>
                                          <p:spTgt spid="2073"/>
                                        </p:tgtEl>
                                        <p:attrNameLst>
                                          <p:attrName>style.visibility</p:attrName>
                                        </p:attrNameLst>
                                      </p:cBhvr>
                                      <p:to>
                                        <p:strVal val="visible"/>
                                      </p:to>
                                    </p:set>
                                    <p:animEffect transition="in" filter="fade">
                                      <p:cBhvr>
                                        <p:cTn id="78" dur="500"/>
                                        <p:tgtEl>
                                          <p:spTgt spid="2073"/>
                                        </p:tgtEl>
                                      </p:cBhvr>
                                    </p:animEffect>
                                  </p:childTnLst>
                                </p:cTn>
                              </p:par>
                              <p:par>
                                <p:cTn id="79" presetID="10" presetClass="entr" presetSubtype="0" fill="hold" nodeType="withEffect">
                                  <p:stCondLst>
                                    <p:cond delay="0"/>
                                  </p:stCondLst>
                                  <p:childTnLst>
                                    <p:set>
                                      <p:cBhvr>
                                        <p:cTn id="80" dur="1" fill="hold">
                                          <p:stCondLst>
                                            <p:cond delay="0"/>
                                          </p:stCondLst>
                                        </p:cTn>
                                        <p:tgtEl>
                                          <p:spTgt spid="2071"/>
                                        </p:tgtEl>
                                        <p:attrNameLst>
                                          <p:attrName>style.visibility</p:attrName>
                                        </p:attrNameLst>
                                      </p:cBhvr>
                                      <p:to>
                                        <p:strVal val="visible"/>
                                      </p:to>
                                    </p:set>
                                    <p:animEffect transition="in" filter="fade">
                                      <p:cBhvr>
                                        <p:cTn id="81" dur="500"/>
                                        <p:tgtEl>
                                          <p:spTgt spid="2071"/>
                                        </p:tgtEl>
                                      </p:cBhvr>
                                    </p:animEffect>
                                  </p:childTnLst>
                                </p:cTn>
                              </p:par>
                              <p:par>
                                <p:cTn id="82" presetID="10" presetClass="entr" presetSubtype="0" fill="hold" nodeType="withEffect">
                                  <p:stCondLst>
                                    <p:cond delay="0"/>
                                  </p:stCondLst>
                                  <p:childTnLst>
                                    <p:set>
                                      <p:cBhvr>
                                        <p:cTn id="83" dur="1" fill="hold">
                                          <p:stCondLst>
                                            <p:cond delay="0"/>
                                          </p:stCondLst>
                                        </p:cTn>
                                        <p:tgtEl>
                                          <p:spTgt spid="2069"/>
                                        </p:tgtEl>
                                        <p:attrNameLst>
                                          <p:attrName>style.visibility</p:attrName>
                                        </p:attrNameLst>
                                      </p:cBhvr>
                                      <p:to>
                                        <p:strVal val="visible"/>
                                      </p:to>
                                    </p:set>
                                    <p:animEffect transition="in" filter="fade">
                                      <p:cBhvr>
                                        <p:cTn id="84" dur="500"/>
                                        <p:tgtEl>
                                          <p:spTgt spid="2069"/>
                                        </p:tgtEl>
                                      </p:cBhvr>
                                    </p:animEffect>
                                  </p:childTnLst>
                                </p:cTn>
                              </p:par>
                              <p:par>
                                <p:cTn id="85" presetID="10" presetClass="entr" presetSubtype="0" fill="hold" nodeType="withEffect">
                                  <p:stCondLst>
                                    <p:cond delay="0"/>
                                  </p:stCondLst>
                                  <p:childTnLst>
                                    <p:set>
                                      <p:cBhvr>
                                        <p:cTn id="86" dur="1" fill="hold">
                                          <p:stCondLst>
                                            <p:cond delay="0"/>
                                          </p:stCondLst>
                                        </p:cTn>
                                        <p:tgtEl>
                                          <p:spTgt spid="2067"/>
                                        </p:tgtEl>
                                        <p:attrNameLst>
                                          <p:attrName>style.visibility</p:attrName>
                                        </p:attrNameLst>
                                      </p:cBhvr>
                                      <p:to>
                                        <p:strVal val="visible"/>
                                      </p:to>
                                    </p:set>
                                    <p:animEffect transition="in" filter="fade">
                                      <p:cBhvr>
                                        <p:cTn id="87" dur="500"/>
                                        <p:tgtEl>
                                          <p:spTgt spid="2067"/>
                                        </p:tgtEl>
                                      </p:cBhvr>
                                    </p:animEffect>
                                  </p:childTnLst>
                                </p:cTn>
                              </p:par>
                              <p:par>
                                <p:cTn id="88" presetID="10" presetClass="entr" presetSubtype="0" fill="hold" nodeType="withEffect">
                                  <p:stCondLst>
                                    <p:cond delay="0"/>
                                  </p:stCondLst>
                                  <p:childTnLst>
                                    <p:set>
                                      <p:cBhvr>
                                        <p:cTn id="89" dur="1" fill="hold">
                                          <p:stCondLst>
                                            <p:cond delay="0"/>
                                          </p:stCondLst>
                                        </p:cTn>
                                        <p:tgtEl>
                                          <p:spTgt spid="2065"/>
                                        </p:tgtEl>
                                        <p:attrNameLst>
                                          <p:attrName>style.visibility</p:attrName>
                                        </p:attrNameLst>
                                      </p:cBhvr>
                                      <p:to>
                                        <p:strVal val="visible"/>
                                      </p:to>
                                    </p:set>
                                    <p:animEffect transition="in" filter="fade">
                                      <p:cBhvr>
                                        <p:cTn id="90" dur="500"/>
                                        <p:tgtEl>
                                          <p:spTgt spid="2065"/>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35"/>
                                        </p:tgtEl>
                                        <p:attrNameLst>
                                          <p:attrName>style.visibility</p:attrName>
                                        </p:attrNameLst>
                                      </p:cBhvr>
                                      <p:to>
                                        <p:strVal val="visible"/>
                                      </p:to>
                                    </p:set>
                                    <p:animEffect transition="in" filter="fade">
                                      <p:cBhvr>
                                        <p:cTn id="93" dur="500"/>
                                        <p:tgtEl>
                                          <p:spTgt spid="35"/>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36"/>
                                        </p:tgtEl>
                                        <p:attrNameLst>
                                          <p:attrName>style.visibility</p:attrName>
                                        </p:attrNameLst>
                                      </p:cBhvr>
                                      <p:to>
                                        <p:strVal val="visible"/>
                                      </p:to>
                                    </p:set>
                                    <p:animEffect transition="in" filter="fade">
                                      <p:cBhvr>
                                        <p:cTn id="96"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1" grpId="0" animBg="1"/>
      <p:bldP spid="22" grpId="0" animBg="1"/>
      <p:bldP spid="2052" grpId="0"/>
      <p:bldP spid="2051" grpId="0" animBg="1"/>
      <p:bldP spid="2057" grpId="0" animBg="1"/>
      <p:bldP spid="42" grpId="0" animBg="1"/>
      <p:bldP spid="43" grpId="0" animBg="1"/>
      <p:bldP spid="50" grpId="0" animBg="1"/>
      <p:bldP spid="52" grpId="0" animBg="1"/>
      <p:bldP spid="54" grpId="0" animBg="1"/>
      <p:bldP spid="35" grpId="0" animBg="1"/>
      <p:bldP spid="36"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uadroTexto 10"/>
          <p:cNvSpPr txBox="1"/>
          <p:nvPr/>
        </p:nvSpPr>
        <p:spPr>
          <a:xfrm>
            <a:off x="1829782" y="835205"/>
            <a:ext cx="1662635" cy="461665"/>
          </a:xfrm>
          <a:prstGeom prst="rect">
            <a:avLst/>
          </a:prstGeom>
          <a:noFill/>
        </p:spPr>
        <p:txBody>
          <a:bodyPr wrap="none" rtlCol="0">
            <a:spAutoFit/>
          </a:bodyPr>
          <a:lstStyle/>
          <a:p>
            <a:r>
              <a:rPr lang="es-CL" sz="2400" b="1" dirty="0">
                <a:solidFill>
                  <a:schemeClr val="bg1"/>
                </a:solidFill>
              </a:rPr>
              <a:t>Spring </a:t>
            </a:r>
            <a:r>
              <a:rPr lang="es-CL" sz="2400" b="1" dirty="0" err="1">
                <a:solidFill>
                  <a:schemeClr val="bg1"/>
                </a:solidFill>
              </a:rPr>
              <a:t>boot</a:t>
            </a:r>
            <a:endParaRPr lang="es-CL" sz="2400" b="1" dirty="0">
              <a:solidFill>
                <a:schemeClr val="bg1"/>
              </a:solidFill>
            </a:endParaRPr>
          </a:p>
        </p:txBody>
      </p:sp>
      <p:sp>
        <p:nvSpPr>
          <p:cNvPr id="6" name="CuadroTexto 5"/>
          <p:cNvSpPr txBox="1"/>
          <p:nvPr/>
        </p:nvSpPr>
        <p:spPr>
          <a:xfrm>
            <a:off x="1758103" y="1567574"/>
            <a:ext cx="8657349" cy="646331"/>
          </a:xfrm>
          <a:prstGeom prst="rect">
            <a:avLst/>
          </a:prstGeom>
          <a:noFill/>
        </p:spPr>
        <p:txBody>
          <a:bodyPr wrap="square" rtlCol="0">
            <a:spAutoFit/>
          </a:bodyPr>
          <a:lstStyle/>
          <a:p>
            <a:r>
              <a:rPr lang="es-CL" dirty="0">
                <a:solidFill>
                  <a:srgbClr val="002060"/>
                </a:solidFill>
              </a:rPr>
              <a:t>Es un proyecto creado en base a </a:t>
            </a:r>
            <a:r>
              <a:rPr lang="es-CL" dirty="0" err="1">
                <a:solidFill>
                  <a:srgbClr val="002060"/>
                </a:solidFill>
              </a:rPr>
              <a:t>spring</a:t>
            </a:r>
            <a:r>
              <a:rPr lang="es-CL" dirty="0">
                <a:solidFill>
                  <a:srgbClr val="002060"/>
                </a:solidFill>
              </a:rPr>
              <a:t> que permite desarrollar y arrancar de forma muy rápida aplicaciones basadas en </a:t>
            </a:r>
            <a:r>
              <a:rPr lang="es-CL" dirty="0" err="1">
                <a:solidFill>
                  <a:srgbClr val="002060"/>
                </a:solidFill>
              </a:rPr>
              <a:t>spring</a:t>
            </a:r>
            <a:endParaRPr lang="es-CL" dirty="0">
              <a:solidFill>
                <a:srgbClr val="002060"/>
              </a:solidFill>
            </a:endParaRPr>
          </a:p>
        </p:txBody>
      </p:sp>
      <p:sp>
        <p:nvSpPr>
          <p:cNvPr id="5" name="CuadroTexto 4"/>
          <p:cNvSpPr txBox="1"/>
          <p:nvPr/>
        </p:nvSpPr>
        <p:spPr>
          <a:xfrm>
            <a:off x="5773783" y="2406424"/>
            <a:ext cx="4641668" cy="1477328"/>
          </a:xfrm>
          <a:prstGeom prst="rect">
            <a:avLst/>
          </a:prstGeom>
          <a:noFill/>
        </p:spPr>
        <p:txBody>
          <a:bodyPr wrap="square" rtlCol="0">
            <a:spAutoFit/>
          </a:bodyPr>
          <a:lstStyle/>
          <a:p>
            <a:r>
              <a:rPr lang="es-CL" dirty="0">
                <a:solidFill>
                  <a:srgbClr val="002060"/>
                </a:solidFill>
              </a:rPr>
              <a:t>Es la dependencia base para crear cualquier proyecto con </a:t>
            </a:r>
            <a:r>
              <a:rPr lang="es-CL" dirty="0" err="1">
                <a:solidFill>
                  <a:srgbClr val="002060"/>
                </a:solidFill>
              </a:rPr>
              <a:t>spring</a:t>
            </a:r>
            <a:r>
              <a:rPr lang="es-CL" dirty="0">
                <a:solidFill>
                  <a:srgbClr val="002060"/>
                </a:solidFill>
              </a:rPr>
              <a:t> </a:t>
            </a:r>
            <a:r>
              <a:rPr lang="es-CL" dirty="0" err="1">
                <a:solidFill>
                  <a:srgbClr val="002060"/>
                </a:solidFill>
              </a:rPr>
              <a:t>boot</a:t>
            </a:r>
            <a:r>
              <a:rPr lang="es-CL" dirty="0">
                <a:solidFill>
                  <a:srgbClr val="002060"/>
                </a:solidFill>
              </a:rPr>
              <a:t>.</a:t>
            </a:r>
          </a:p>
          <a:p>
            <a:r>
              <a:rPr lang="es-CL" b="1" dirty="0">
                <a:solidFill>
                  <a:srgbClr val="002060"/>
                </a:solidFill>
              </a:rPr>
              <a:t>Starter</a:t>
            </a:r>
            <a:r>
              <a:rPr lang="es-CL" dirty="0">
                <a:solidFill>
                  <a:srgbClr val="002060"/>
                </a:solidFill>
              </a:rPr>
              <a:t>: conjunto de dependencias que nos ayudan a cubrir las necesidades de un tipo de proyecto concreto.</a:t>
            </a:r>
          </a:p>
        </p:txBody>
      </p:sp>
      <p:sp>
        <p:nvSpPr>
          <p:cNvPr id="10" name="CuadroTexto 9"/>
          <p:cNvSpPr txBox="1"/>
          <p:nvPr/>
        </p:nvSpPr>
        <p:spPr>
          <a:xfrm>
            <a:off x="1758103" y="4384806"/>
            <a:ext cx="8657349" cy="2031325"/>
          </a:xfrm>
          <a:prstGeom prst="rect">
            <a:avLst/>
          </a:prstGeom>
          <a:noFill/>
        </p:spPr>
        <p:txBody>
          <a:bodyPr wrap="square" rtlCol="0">
            <a:spAutoFit/>
          </a:bodyPr>
          <a:lstStyle/>
          <a:p>
            <a:r>
              <a:rPr lang="es-CL" dirty="0">
                <a:solidFill>
                  <a:srgbClr val="002060"/>
                </a:solidFill>
              </a:rPr>
              <a:t>En todo proyecto es muy importante definir una buena estructura de paquetes según sea su utilización o función en nuestro proyecto. Por ejemplo.</a:t>
            </a:r>
          </a:p>
          <a:p>
            <a:pPr marL="285750" indent="-285750">
              <a:buFont typeface="Arial" panose="020B0604020202020204" pitchFamily="34" charset="0"/>
              <a:buChar char="•"/>
            </a:pPr>
            <a:r>
              <a:rPr lang="es-CL" dirty="0" err="1">
                <a:solidFill>
                  <a:srgbClr val="002060"/>
                </a:solidFill>
              </a:rPr>
              <a:t>com.everis.curso.controller</a:t>
            </a:r>
            <a:endParaRPr lang="es-CL" dirty="0">
              <a:solidFill>
                <a:srgbClr val="002060"/>
              </a:solidFill>
            </a:endParaRPr>
          </a:p>
          <a:p>
            <a:pPr marL="285750" indent="-285750">
              <a:buFont typeface="Arial" panose="020B0604020202020204" pitchFamily="34" charset="0"/>
              <a:buChar char="•"/>
            </a:pPr>
            <a:r>
              <a:rPr lang="es-CL" dirty="0" err="1">
                <a:solidFill>
                  <a:srgbClr val="002060"/>
                </a:solidFill>
              </a:rPr>
              <a:t>com.everis.curso.service</a:t>
            </a:r>
            <a:endParaRPr lang="es-CL" dirty="0">
              <a:solidFill>
                <a:srgbClr val="002060"/>
              </a:solidFill>
            </a:endParaRPr>
          </a:p>
          <a:p>
            <a:pPr marL="285750" indent="-285750">
              <a:buFont typeface="Arial" panose="020B0604020202020204" pitchFamily="34" charset="0"/>
              <a:buChar char="•"/>
            </a:pPr>
            <a:r>
              <a:rPr lang="es-CL" dirty="0" err="1">
                <a:solidFill>
                  <a:srgbClr val="002060"/>
                </a:solidFill>
              </a:rPr>
              <a:t>com.everis.curso.repository</a:t>
            </a:r>
            <a:endParaRPr lang="es-CL" dirty="0">
              <a:solidFill>
                <a:srgbClr val="002060"/>
              </a:solidFill>
            </a:endParaRPr>
          </a:p>
          <a:p>
            <a:pPr marL="285750" indent="-285750">
              <a:buFont typeface="Arial" panose="020B0604020202020204" pitchFamily="34" charset="0"/>
              <a:buChar char="•"/>
            </a:pPr>
            <a:r>
              <a:rPr lang="es-CL" dirty="0" err="1">
                <a:solidFill>
                  <a:srgbClr val="002060"/>
                </a:solidFill>
              </a:rPr>
              <a:t>com.everis.curso.mapper</a:t>
            </a:r>
            <a:endParaRPr lang="es-CL" dirty="0">
              <a:solidFill>
                <a:srgbClr val="002060"/>
              </a:solidFill>
            </a:endParaRPr>
          </a:p>
          <a:p>
            <a:pPr marL="285750" indent="-285750">
              <a:buFont typeface="Arial" panose="020B0604020202020204" pitchFamily="34" charset="0"/>
              <a:buChar char="•"/>
            </a:pPr>
            <a:endParaRPr lang="es-CL" dirty="0">
              <a:solidFill>
                <a:srgbClr val="002060"/>
              </a:solidFill>
            </a:endParaRPr>
          </a:p>
        </p:txBody>
      </p:sp>
      <p:pic>
        <p:nvPicPr>
          <p:cNvPr id="2" name="Imagen 1"/>
          <p:cNvPicPr>
            <a:picLocks noChangeAspect="1"/>
          </p:cNvPicPr>
          <p:nvPr/>
        </p:nvPicPr>
        <p:blipFill>
          <a:blip r:embed="rId3"/>
          <a:stretch>
            <a:fillRect/>
          </a:stretch>
        </p:blipFill>
        <p:spPr>
          <a:xfrm>
            <a:off x="1697083" y="2327504"/>
            <a:ext cx="4076700" cy="866775"/>
          </a:xfrm>
          <a:prstGeom prst="rect">
            <a:avLst/>
          </a:prstGeom>
        </p:spPr>
      </p:pic>
      <p:pic>
        <p:nvPicPr>
          <p:cNvPr id="8" name="Imagen 7"/>
          <p:cNvPicPr>
            <a:picLocks noChangeAspect="1"/>
          </p:cNvPicPr>
          <p:nvPr/>
        </p:nvPicPr>
        <p:blipFill>
          <a:blip r:embed="rId4"/>
          <a:stretch>
            <a:fillRect/>
          </a:stretch>
        </p:blipFill>
        <p:spPr>
          <a:xfrm>
            <a:off x="1714560" y="3438429"/>
            <a:ext cx="3571875" cy="609600"/>
          </a:xfrm>
          <a:prstGeom prst="rect">
            <a:avLst/>
          </a:prstGeom>
        </p:spPr>
      </p:pic>
      <p:sp>
        <p:nvSpPr>
          <p:cNvPr id="12" name="Título 3"/>
          <p:cNvSpPr>
            <a:spLocks noGrp="1"/>
          </p:cNvSpPr>
          <p:nvPr>
            <p:ph type="title" idx="4294967295"/>
          </p:nvPr>
        </p:nvSpPr>
        <p:spPr>
          <a:xfrm>
            <a:off x="0" y="311150"/>
            <a:ext cx="5975350" cy="431800"/>
          </a:xfrm>
        </p:spPr>
        <p:txBody>
          <a:bodyPr>
            <a:normAutofit fontScale="90000"/>
          </a:bodyPr>
          <a:lstStyle/>
          <a:p>
            <a:r>
              <a:rPr lang="es-CL" dirty="0"/>
              <a:t>Java + Spring-</a:t>
            </a:r>
            <a:r>
              <a:rPr lang="es-CL" dirty="0" err="1"/>
              <a:t>boot</a:t>
            </a:r>
            <a:endParaRPr lang="es-CL" dirty="0"/>
          </a:p>
        </p:txBody>
      </p:sp>
    </p:spTree>
    <p:extLst>
      <p:ext uri="{BB962C8B-B14F-4D97-AF65-F5344CB8AC3E}">
        <p14:creationId xmlns:p14="http://schemas.microsoft.com/office/powerpoint/2010/main" val="88259901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uadroTexto 10"/>
          <p:cNvSpPr txBox="1"/>
          <p:nvPr/>
        </p:nvSpPr>
        <p:spPr>
          <a:xfrm>
            <a:off x="1829781" y="835205"/>
            <a:ext cx="3768980" cy="461665"/>
          </a:xfrm>
          <a:prstGeom prst="rect">
            <a:avLst/>
          </a:prstGeom>
          <a:noFill/>
        </p:spPr>
        <p:txBody>
          <a:bodyPr wrap="none" rtlCol="0">
            <a:spAutoFit/>
          </a:bodyPr>
          <a:lstStyle/>
          <a:p>
            <a:r>
              <a:rPr lang="es-CL" sz="2400" b="1" dirty="0">
                <a:solidFill>
                  <a:schemeClr val="bg1"/>
                </a:solidFill>
              </a:rPr>
              <a:t>Spring </a:t>
            </a:r>
            <a:r>
              <a:rPr lang="es-CL" sz="2400" b="1" dirty="0" err="1">
                <a:solidFill>
                  <a:schemeClr val="bg1"/>
                </a:solidFill>
              </a:rPr>
              <a:t>boot</a:t>
            </a:r>
            <a:r>
              <a:rPr lang="es-CL" sz="2400" b="1" dirty="0">
                <a:solidFill>
                  <a:schemeClr val="bg1"/>
                </a:solidFill>
              </a:rPr>
              <a:t> – clase principal</a:t>
            </a:r>
          </a:p>
        </p:txBody>
      </p:sp>
      <p:sp>
        <p:nvSpPr>
          <p:cNvPr id="6" name="CuadroTexto 5"/>
          <p:cNvSpPr txBox="1"/>
          <p:nvPr/>
        </p:nvSpPr>
        <p:spPr>
          <a:xfrm>
            <a:off x="1758103" y="1567574"/>
            <a:ext cx="8657349" cy="646331"/>
          </a:xfrm>
          <a:prstGeom prst="rect">
            <a:avLst/>
          </a:prstGeom>
          <a:noFill/>
        </p:spPr>
        <p:txBody>
          <a:bodyPr wrap="square" rtlCol="0">
            <a:spAutoFit/>
          </a:bodyPr>
          <a:lstStyle/>
          <a:p>
            <a:r>
              <a:rPr lang="es-CL" dirty="0">
                <a:solidFill>
                  <a:srgbClr val="002060"/>
                </a:solidFill>
              </a:rPr>
              <a:t>Toda aplicación java debe definir una clase principal con un método </a:t>
            </a:r>
            <a:r>
              <a:rPr lang="es-CL" dirty="0" err="1">
                <a:solidFill>
                  <a:srgbClr val="002060"/>
                </a:solidFill>
              </a:rPr>
              <a:t>main</a:t>
            </a:r>
            <a:r>
              <a:rPr lang="es-CL" dirty="0">
                <a:solidFill>
                  <a:srgbClr val="002060"/>
                </a:solidFill>
              </a:rPr>
              <a:t>. Si la aplicación es </a:t>
            </a:r>
            <a:r>
              <a:rPr lang="es-CL" dirty="0" err="1">
                <a:solidFill>
                  <a:srgbClr val="002060"/>
                </a:solidFill>
              </a:rPr>
              <a:t>spring</a:t>
            </a:r>
            <a:r>
              <a:rPr lang="es-CL" dirty="0">
                <a:solidFill>
                  <a:srgbClr val="002060"/>
                </a:solidFill>
              </a:rPr>
              <a:t> deberá llamar al método run de </a:t>
            </a:r>
            <a:r>
              <a:rPr lang="es-CL" dirty="0" err="1">
                <a:solidFill>
                  <a:srgbClr val="002060"/>
                </a:solidFill>
              </a:rPr>
              <a:t>SpringApplication</a:t>
            </a:r>
            <a:endParaRPr lang="es-CL" dirty="0">
              <a:solidFill>
                <a:srgbClr val="002060"/>
              </a:solidFill>
            </a:endParaRPr>
          </a:p>
        </p:txBody>
      </p:sp>
      <p:sp>
        <p:nvSpPr>
          <p:cNvPr id="9" name="Flecha derecha 8"/>
          <p:cNvSpPr/>
          <p:nvPr/>
        </p:nvSpPr>
        <p:spPr>
          <a:xfrm>
            <a:off x="5598762" y="2969623"/>
            <a:ext cx="314359" cy="36576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6" name="CuadroTexto 15"/>
          <p:cNvSpPr txBox="1"/>
          <p:nvPr/>
        </p:nvSpPr>
        <p:spPr>
          <a:xfrm>
            <a:off x="6942742" y="2348593"/>
            <a:ext cx="3544388" cy="1200329"/>
          </a:xfrm>
          <a:prstGeom prst="rect">
            <a:avLst/>
          </a:prstGeom>
          <a:noFill/>
        </p:spPr>
        <p:txBody>
          <a:bodyPr wrap="square" rtlCol="0">
            <a:spAutoFit/>
          </a:bodyPr>
          <a:lstStyle/>
          <a:p>
            <a:r>
              <a:rPr lang="es-CL" dirty="0">
                <a:solidFill>
                  <a:srgbClr val="002060"/>
                </a:solidFill>
              </a:rPr>
              <a:t>@</a:t>
            </a:r>
            <a:r>
              <a:rPr lang="es-CL" dirty="0" err="1">
                <a:solidFill>
                  <a:srgbClr val="002060"/>
                </a:solidFill>
              </a:rPr>
              <a:t>SpringBootApplication</a:t>
            </a:r>
            <a:r>
              <a:rPr lang="es-CL" dirty="0">
                <a:solidFill>
                  <a:srgbClr val="002060"/>
                </a:solidFill>
              </a:rPr>
              <a:t>: engloba 3 anotaciones: @</a:t>
            </a:r>
            <a:r>
              <a:rPr lang="es-CL" dirty="0" err="1">
                <a:solidFill>
                  <a:srgbClr val="002060"/>
                </a:solidFill>
              </a:rPr>
              <a:t>Configuration</a:t>
            </a:r>
            <a:r>
              <a:rPr lang="es-CL" dirty="0">
                <a:solidFill>
                  <a:srgbClr val="002060"/>
                </a:solidFill>
              </a:rPr>
              <a:t>, @</a:t>
            </a:r>
            <a:r>
              <a:rPr lang="es-CL" dirty="0" err="1">
                <a:solidFill>
                  <a:srgbClr val="002060"/>
                </a:solidFill>
              </a:rPr>
              <a:t>EnableAutoConfiguration</a:t>
            </a:r>
            <a:r>
              <a:rPr lang="es-CL" dirty="0">
                <a:solidFill>
                  <a:srgbClr val="002060"/>
                </a:solidFill>
              </a:rPr>
              <a:t>, @</a:t>
            </a:r>
            <a:r>
              <a:rPr lang="es-CL" dirty="0" err="1">
                <a:solidFill>
                  <a:srgbClr val="002060"/>
                </a:solidFill>
              </a:rPr>
              <a:t>ComponentScan</a:t>
            </a:r>
            <a:r>
              <a:rPr lang="es-CL" dirty="0">
                <a:solidFill>
                  <a:srgbClr val="002060"/>
                </a:solidFill>
              </a:rPr>
              <a:t>.</a:t>
            </a:r>
          </a:p>
        </p:txBody>
      </p:sp>
      <p:pic>
        <p:nvPicPr>
          <p:cNvPr id="3" name="Imagen 2"/>
          <p:cNvPicPr>
            <a:picLocks noChangeAspect="1"/>
          </p:cNvPicPr>
          <p:nvPr/>
        </p:nvPicPr>
        <p:blipFill>
          <a:blip r:embed="rId3"/>
          <a:stretch>
            <a:fillRect/>
          </a:stretch>
        </p:blipFill>
        <p:spPr>
          <a:xfrm>
            <a:off x="1659120" y="2348592"/>
            <a:ext cx="4772025" cy="1352550"/>
          </a:xfrm>
          <a:prstGeom prst="rect">
            <a:avLst/>
          </a:prstGeom>
        </p:spPr>
      </p:pic>
      <p:sp>
        <p:nvSpPr>
          <p:cNvPr id="2" name="Rectángulo redondeado 1"/>
          <p:cNvSpPr/>
          <p:nvPr/>
        </p:nvSpPr>
        <p:spPr>
          <a:xfrm>
            <a:off x="1659119" y="4257467"/>
            <a:ext cx="1898470" cy="45284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dirty="0"/>
              <a:t>Iniciar el Proyecto</a:t>
            </a:r>
          </a:p>
        </p:txBody>
      </p:sp>
      <p:sp>
        <p:nvSpPr>
          <p:cNvPr id="5" name="Flecha abajo 4"/>
          <p:cNvSpPr/>
          <p:nvPr/>
        </p:nvSpPr>
        <p:spPr>
          <a:xfrm>
            <a:off x="2364514" y="3701142"/>
            <a:ext cx="487680" cy="32221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7" name="Flecha derecha 6"/>
          <p:cNvSpPr/>
          <p:nvPr/>
        </p:nvSpPr>
        <p:spPr>
          <a:xfrm>
            <a:off x="3714271" y="4380412"/>
            <a:ext cx="330860" cy="21771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8" name="CuadroTexto 7"/>
          <p:cNvSpPr txBox="1"/>
          <p:nvPr/>
        </p:nvSpPr>
        <p:spPr>
          <a:xfrm>
            <a:off x="4201814" y="4322173"/>
            <a:ext cx="2666051" cy="369332"/>
          </a:xfrm>
          <a:prstGeom prst="rect">
            <a:avLst/>
          </a:prstGeom>
          <a:noFill/>
        </p:spPr>
        <p:txBody>
          <a:bodyPr wrap="none" rtlCol="0">
            <a:spAutoFit/>
          </a:bodyPr>
          <a:lstStyle/>
          <a:p>
            <a:r>
              <a:rPr lang="es-CL" dirty="0"/>
              <a:t>Run As </a:t>
            </a:r>
            <a:r>
              <a:rPr lang="es-CL" dirty="0">
                <a:sym typeface="Wingdings" panose="05000000000000000000" pitchFamily="2" charset="2"/>
              </a:rPr>
              <a:t> Java </a:t>
            </a:r>
            <a:r>
              <a:rPr lang="es-CL" dirty="0" err="1">
                <a:sym typeface="Wingdings" panose="05000000000000000000" pitchFamily="2" charset="2"/>
              </a:rPr>
              <a:t>Application</a:t>
            </a:r>
            <a:endParaRPr lang="es-CL" dirty="0"/>
          </a:p>
        </p:txBody>
      </p:sp>
      <p:sp>
        <p:nvSpPr>
          <p:cNvPr id="14" name="Título 3"/>
          <p:cNvSpPr>
            <a:spLocks noGrp="1"/>
          </p:cNvSpPr>
          <p:nvPr>
            <p:ph type="title" idx="4294967295"/>
          </p:nvPr>
        </p:nvSpPr>
        <p:spPr>
          <a:xfrm>
            <a:off x="0" y="311150"/>
            <a:ext cx="5975350" cy="431800"/>
          </a:xfrm>
        </p:spPr>
        <p:txBody>
          <a:bodyPr>
            <a:normAutofit fontScale="90000"/>
          </a:bodyPr>
          <a:lstStyle/>
          <a:p>
            <a:r>
              <a:rPr lang="es-CL" dirty="0"/>
              <a:t>Java + Spring-</a:t>
            </a:r>
            <a:r>
              <a:rPr lang="es-CL" dirty="0" err="1"/>
              <a:t>boot</a:t>
            </a:r>
            <a:endParaRPr lang="es-CL" dirty="0"/>
          </a:p>
        </p:txBody>
      </p:sp>
    </p:spTree>
    <p:extLst>
      <p:ext uri="{BB962C8B-B14F-4D97-AF65-F5344CB8AC3E}">
        <p14:creationId xmlns:p14="http://schemas.microsoft.com/office/powerpoint/2010/main" val="2993723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P spid="7" grpId="0" animBg="1"/>
      <p:bldP spid="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uadroTexto 10"/>
          <p:cNvSpPr txBox="1"/>
          <p:nvPr/>
        </p:nvSpPr>
        <p:spPr>
          <a:xfrm>
            <a:off x="1829782" y="835205"/>
            <a:ext cx="4118115" cy="461665"/>
          </a:xfrm>
          <a:prstGeom prst="rect">
            <a:avLst/>
          </a:prstGeom>
          <a:noFill/>
        </p:spPr>
        <p:txBody>
          <a:bodyPr wrap="none" rtlCol="0">
            <a:spAutoFit/>
          </a:bodyPr>
          <a:lstStyle/>
          <a:p>
            <a:r>
              <a:rPr lang="es-CL" sz="2400" b="1" dirty="0">
                <a:solidFill>
                  <a:schemeClr val="bg1"/>
                </a:solidFill>
              </a:rPr>
              <a:t>Spring </a:t>
            </a:r>
            <a:r>
              <a:rPr lang="es-CL" sz="2400" b="1" dirty="0" err="1">
                <a:solidFill>
                  <a:schemeClr val="bg1"/>
                </a:solidFill>
              </a:rPr>
              <a:t>boot</a:t>
            </a:r>
            <a:r>
              <a:rPr lang="es-CL" sz="2400" b="1" dirty="0">
                <a:solidFill>
                  <a:schemeClr val="bg1"/>
                </a:solidFill>
              </a:rPr>
              <a:t> – capa controlador</a:t>
            </a:r>
          </a:p>
        </p:txBody>
      </p:sp>
      <p:sp>
        <p:nvSpPr>
          <p:cNvPr id="18" name="CuadroTexto 17"/>
          <p:cNvSpPr txBox="1"/>
          <p:nvPr/>
        </p:nvSpPr>
        <p:spPr>
          <a:xfrm>
            <a:off x="1829782" y="1721345"/>
            <a:ext cx="7349053" cy="369332"/>
          </a:xfrm>
          <a:prstGeom prst="rect">
            <a:avLst/>
          </a:prstGeom>
          <a:noFill/>
        </p:spPr>
        <p:txBody>
          <a:bodyPr wrap="square" rtlCol="0">
            <a:spAutoFit/>
          </a:bodyPr>
          <a:lstStyle/>
          <a:p>
            <a:r>
              <a:rPr lang="es-CL" dirty="0">
                <a:solidFill>
                  <a:srgbClr val="002060"/>
                </a:solidFill>
              </a:rPr>
              <a:t>Es la capa de más alto nivel donde se expondrán los servicios de la aplicación</a:t>
            </a:r>
          </a:p>
        </p:txBody>
      </p:sp>
      <p:sp>
        <p:nvSpPr>
          <p:cNvPr id="5" name="CuadroTexto 4"/>
          <p:cNvSpPr txBox="1"/>
          <p:nvPr/>
        </p:nvSpPr>
        <p:spPr>
          <a:xfrm>
            <a:off x="6406716" y="2291063"/>
            <a:ext cx="4526078" cy="1754326"/>
          </a:xfrm>
          <a:prstGeom prst="rect">
            <a:avLst/>
          </a:prstGeom>
          <a:noFill/>
        </p:spPr>
        <p:txBody>
          <a:bodyPr wrap="square" rtlCol="0">
            <a:spAutoFit/>
          </a:bodyPr>
          <a:lstStyle/>
          <a:p>
            <a:r>
              <a:rPr lang="es-CL" dirty="0">
                <a:solidFill>
                  <a:srgbClr val="002060"/>
                </a:solidFill>
              </a:rPr>
              <a:t>@</a:t>
            </a:r>
            <a:r>
              <a:rPr lang="es-CL" u="sng" dirty="0" err="1">
                <a:solidFill>
                  <a:srgbClr val="002060"/>
                </a:solidFill>
              </a:rPr>
              <a:t>RestController</a:t>
            </a:r>
            <a:r>
              <a:rPr lang="es-CL" dirty="0">
                <a:solidFill>
                  <a:srgbClr val="002060"/>
                </a:solidFill>
              </a:rPr>
              <a:t>: con esto </a:t>
            </a:r>
            <a:r>
              <a:rPr lang="es-CL" dirty="0" err="1">
                <a:solidFill>
                  <a:srgbClr val="002060"/>
                </a:solidFill>
              </a:rPr>
              <a:t>spring</a:t>
            </a:r>
            <a:r>
              <a:rPr lang="es-CL" dirty="0">
                <a:solidFill>
                  <a:srgbClr val="002060"/>
                </a:solidFill>
              </a:rPr>
              <a:t> podrá detectar la clase cuando realice el </a:t>
            </a:r>
            <a:r>
              <a:rPr lang="es-CL" dirty="0" err="1">
                <a:solidFill>
                  <a:srgbClr val="002060"/>
                </a:solidFill>
              </a:rPr>
              <a:t>scaneo</a:t>
            </a:r>
            <a:r>
              <a:rPr lang="es-CL" dirty="0">
                <a:solidFill>
                  <a:srgbClr val="002060"/>
                </a:solidFill>
              </a:rPr>
              <a:t>.</a:t>
            </a:r>
          </a:p>
          <a:p>
            <a:r>
              <a:rPr lang="es-CL" dirty="0">
                <a:solidFill>
                  <a:srgbClr val="002060"/>
                </a:solidFill>
              </a:rPr>
              <a:t>@</a:t>
            </a:r>
            <a:r>
              <a:rPr lang="es-CL" dirty="0" err="1">
                <a:solidFill>
                  <a:srgbClr val="002060"/>
                </a:solidFill>
              </a:rPr>
              <a:t>Autowired</a:t>
            </a:r>
            <a:r>
              <a:rPr lang="es-CL" dirty="0">
                <a:solidFill>
                  <a:srgbClr val="002060"/>
                </a:solidFill>
              </a:rPr>
              <a:t>: Con esto </a:t>
            </a:r>
            <a:r>
              <a:rPr lang="es-CL" dirty="0" err="1">
                <a:solidFill>
                  <a:srgbClr val="002060"/>
                </a:solidFill>
              </a:rPr>
              <a:t>spring</a:t>
            </a:r>
            <a:r>
              <a:rPr lang="es-CL" dirty="0">
                <a:solidFill>
                  <a:srgbClr val="002060"/>
                </a:solidFill>
              </a:rPr>
              <a:t> será capaz de realizar la inyección de dependencia</a:t>
            </a:r>
          </a:p>
          <a:p>
            <a:r>
              <a:rPr lang="es-CL" dirty="0">
                <a:solidFill>
                  <a:srgbClr val="002060"/>
                </a:solidFill>
              </a:rPr>
              <a:t>@</a:t>
            </a:r>
            <a:r>
              <a:rPr lang="es-CL" dirty="0" err="1">
                <a:solidFill>
                  <a:srgbClr val="002060"/>
                </a:solidFill>
              </a:rPr>
              <a:t>PathVariable</a:t>
            </a:r>
            <a:r>
              <a:rPr lang="es-CL" dirty="0">
                <a:solidFill>
                  <a:srgbClr val="002060"/>
                </a:solidFill>
              </a:rPr>
              <a:t>: Sirve para indicar con que variable de la </a:t>
            </a:r>
            <a:r>
              <a:rPr lang="es-CL" dirty="0" err="1">
                <a:solidFill>
                  <a:srgbClr val="002060"/>
                </a:solidFill>
              </a:rPr>
              <a:t>url</a:t>
            </a:r>
            <a:r>
              <a:rPr lang="es-CL" dirty="0">
                <a:solidFill>
                  <a:srgbClr val="002060"/>
                </a:solidFill>
              </a:rPr>
              <a:t> se relaciona el parámetro.</a:t>
            </a:r>
          </a:p>
        </p:txBody>
      </p:sp>
      <p:pic>
        <p:nvPicPr>
          <p:cNvPr id="6" name="Imagen 5"/>
          <p:cNvPicPr>
            <a:picLocks noChangeAspect="1"/>
          </p:cNvPicPr>
          <p:nvPr/>
        </p:nvPicPr>
        <p:blipFill>
          <a:blip r:embed="rId3"/>
          <a:stretch>
            <a:fillRect/>
          </a:stretch>
        </p:blipFill>
        <p:spPr>
          <a:xfrm>
            <a:off x="2036089" y="5062704"/>
            <a:ext cx="2590800" cy="1276350"/>
          </a:xfrm>
          <a:prstGeom prst="rect">
            <a:avLst/>
          </a:prstGeom>
        </p:spPr>
      </p:pic>
      <p:sp>
        <p:nvSpPr>
          <p:cNvPr id="12" name="CuadroTexto 11"/>
          <p:cNvSpPr txBox="1"/>
          <p:nvPr/>
        </p:nvSpPr>
        <p:spPr>
          <a:xfrm>
            <a:off x="6071722" y="5096208"/>
            <a:ext cx="4331769" cy="923330"/>
          </a:xfrm>
          <a:prstGeom prst="rect">
            <a:avLst/>
          </a:prstGeom>
          <a:noFill/>
        </p:spPr>
        <p:txBody>
          <a:bodyPr wrap="square" rtlCol="0">
            <a:spAutoFit/>
          </a:bodyPr>
          <a:lstStyle/>
          <a:p>
            <a:r>
              <a:rPr lang="es-CL" dirty="0">
                <a:solidFill>
                  <a:srgbClr val="002060"/>
                </a:solidFill>
              </a:rPr>
              <a:t>@</a:t>
            </a:r>
            <a:r>
              <a:rPr lang="es-CL" dirty="0" err="1">
                <a:solidFill>
                  <a:srgbClr val="002060"/>
                </a:solidFill>
              </a:rPr>
              <a:t>Service</a:t>
            </a:r>
            <a:r>
              <a:rPr lang="es-CL" dirty="0">
                <a:solidFill>
                  <a:srgbClr val="002060"/>
                </a:solidFill>
              </a:rPr>
              <a:t>: Permite a </a:t>
            </a:r>
            <a:r>
              <a:rPr lang="es-CL" dirty="0" err="1">
                <a:solidFill>
                  <a:srgbClr val="002060"/>
                </a:solidFill>
              </a:rPr>
              <a:t>spring</a:t>
            </a:r>
            <a:r>
              <a:rPr lang="es-CL" dirty="0">
                <a:solidFill>
                  <a:srgbClr val="002060"/>
                </a:solidFill>
              </a:rPr>
              <a:t> reconocer la clase como un servicio al </a:t>
            </a:r>
            <a:r>
              <a:rPr lang="es-CL" dirty="0" err="1">
                <a:solidFill>
                  <a:srgbClr val="002060"/>
                </a:solidFill>
              </a:rPr>
              <a:t>scanear</a:t>
            </a:r>
            <a:r>
              <a:rPr lang="es-CL" dirty="0">
                <a:solidFill>
                  <a:srgbClr val="002060"/>
                </a:solidFill>
              </a:rPr>
              <a:t> componentes.</a:t>
            </a:r>
          </a:p>
        </p:txBody>
      </p:sp>
      <p:pic>
        <p:nvPicPr>
          <p:cNvPr id="7" name="Imagen 6"/>
          <p:cNvPicPr>
            <a:picLocks noChangeAspect="1"/>
          </p:cNvPicPr>
          <p:nvPr/>
        </p:nvPicPr>
        <p:blipFill>
          <a:blip r:embed="rId4"/>
          <a:stretch>
            <a:fillRect/>
          </a:stretch>
        </p:blipFill>
        <p:spPr>
          <a:xfrm>
            <a:off x="1956245" y="2438547"/>
            <a:ext cx="4238625" cy="1762125"/>
          </a:xfrm>
          <a:prstGeom prst="rect">
            <a:avLst/>
          </a:prstGeom>
        </p:spPr>
      </p:pic>
      <p:sp>
        <p:nvSpPr>
          <p:cNvPr id="14" name="Título 3"/>
          <p:cNvSpPr>
            <a:spLocks noGrp="1"/>
          </p:cNvSpPr>
          <p:nvPr>
            <p:ph type="title" idx="4294967295"/>
          </p:nvPr>
        </p:nvSpPr>
        <p:spPr>
          <a:xfrm>
            <a:off x="0" y="311150"/>
            <a:ext cx="5975350" cy="431800"/>
          </a:xfrm>
        </p:spPr>
        <p:txBody>
          <a:bodyPr>
            <a:normAutofit fontScale="90000"/>
          </a:bodyPr>
          <a:lstStyle/>
          <a:p>
            <a:r>
              <a:rPr lang="es-CL" dirty="0"/>
              <a:t>Java + Spring-</a:t>
            </a:r>
            <a:r>
              <a:rPr lang="es-CL" dirty="0" err="1"/>
              <a:t>boot</a:t>
            </a:r>
            <a:endParaRPr lang="es-CL" dirty="0"/>
          </a:p>
        </p:txBody>
      </p:sp>
    </p:spTree>
    <p:extLst>
      <p:ext uri="{BB962C8B-B14F-4D97-AF65-F5344CB8AC3E}">
        <p14:creationId xmlns:p14="http://schemas.microsoft.com/office/powerpoint/2010/main" val="4264461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Marcador de posición de imagen 5" descr="Imagen que contiene interior, tabla, perro, sostener&#10;&#10;Descripción generada automáticamente">
            <a:extLst>
              <a:ext uri="{FF2B5EF4-FFF2-40B4-BE49-F238E27FC236}">
                <a16:creationId xmlns="" xmlns:a16="http://schemas.microsoft.com/office/drawing/2014/main" id="{9A2A6AC1-B827-4420-8032-3C38EDE8CECD}"/>
              </a:ext>
            </a:extLst>
          </p:cNvPr>
          <p:cNvPicPr>
            <a:picLocks noChangeAspect="1"/>
          </p:cNvPicPr>
          <p:nvPr/>
        </p:nvPicPr>
        <p:blipFill rotWithShape="1">
          <a:blip r:embed="rId2">
            <a:extLst>
              <a:ext uri="{28A0092B-C50C-407E-A947-70E740481C1C}">
                <a14:useLocalDpi xmlns:a14="http://schemas.microsoft.com/office/drawing/2010/main" val="0"/>
              </a:ext>
            </a:extLst>
          </a:blip>
          <a:srcRect l="4972" t="3364" b="3364"/>
          <a:stretch/>
        </p:blipFill>
        <p:spPr>
          <a:xfrm>
            <a:off x="-94129" y="-122481"/>
            <a:ext cx="7014883" cy="7141846"/>
          </a:xfrm>
          <a:prstGeom prst="rect">
            <a:avLst/>
          </a:prstGeom>
        </p:spPr>
      </p:pic>
      <p:sp>
        <p:nvSpPr>
          <p:cNvPr id="3" name="Marcador de texto 2">
            <a:extLst>
              <a:ext uri="{FF2B5EF4-FFF2-40B4-BE49-F238E27FC236}">
                <a16:creationId xmlns="" xmlns:a16="http://schemas.microsoft.com/office/drawing/2014/main" id="{1E3C343C-CCC4-4067-899D-DBA70860011B}"/>
              </a:ext>
            </a:extLst>
          </p:cNvPr>
          <p:cNvSpPr>
            <a:spLocks noGrp="1"/>
          </p:cNvSpPr>
          <p:nvPr>
            <p:ph type="body" sz="quarter" idx="17"/>
          </p:nvPr>
        </p:nvSpPr>
        <p:spPr>
          <a:xfrm>
            <a:off x="7437120" y="3448442"/>
            <a:ext cx="4177936" cy="2582091"/>
          </a:xfrm>
        </p:spPr>
        <p:txBody>
          <a:bodyPr/>
          <a:lstStyle/>
          <a:p>
            <a:r>
              <a:rPr lang="es-CL" dirty="0">
                <a:solidFill>
                  <a:srgbClr val="002060"/>
                </a:solidFill>
                <a:latin typeface="Arial Black" panose="020B0A04020102020204" pitchFamily="34" charset="0"/>
              </a:rPr>
              <a:t>Objetivos específicos:</a:t>
            </a:r>
          </a:p>
          <a:p>
            <a:pPr marL="285750" indent="-285750">
              <a:buFont typeface="Arial" panose="020B0604020202020204" pitchFamily="34" charset="0"/>
              <a:buChar char="•"/>
            </a:pPr>
            <a:r>
              <a:rPr lang="es-CL" dirty="0">
                <a:solidFill>
                  <a:srgbClr val="002060"/>
                </a:solidFill>
              </a:rPr>
              <a:t>Saber identificar un </a:t>
            </a:r>
            <a:r>
              <a:rPr lang="es-CL" dirty="0" err="1">
                <a:solidFill>
                  <a:srgbClr val="002060"/>
                </a:solidFill>
              </a:rPr>
              <a:t>microservicio</a:t>
            </a:r>
            <a:r>
              <a:rPr lang="es-CL" dirty="0">
                <a:solidFill>
                  <a:srgbClr val="002060"/>
                </a:solidFill>
              </a:rPr>
              <a:t> dado un problema común de programación.</a:t>
            </a:r>
          </a:p>
          <a:p>
            <a:pPr marL="285750" indent="-285750">
              <a:buFont typeface="Arial" panose="020B0604020202020204" pitchFamily="34" charset="0"/>
              <a:buChar char="•"/>
            </a:pPr>
            <a:r>
              <a:rPr lang="es-CL" dirty="0">
                <a:solidFill>
                  <a:srgbClr val="002060"/>
                </a:solidFill>
              </a:rPr>
              <a:t>Crear aplicaciones con arquitectura de </a:t>
            </a:r>
            <a:r>
              <a:rPr lang="es-CL" dirty="0" err="1">
                <a:solidFill>
                  <a:srgbClr val="002060"/>
                </a:solidFill>
              </a:rPr>
              <a:t>microservicio</a:t>
            </a:r>
            <a:r>
              <a:rPr lang="es-CL" dirty="0">
                <a:solidFill>
                  <a:srgbClr val="002060"/>
                </a:solidFill>
              </a:rPr>
              <a:t> desde cero.</a:t>
            </a:r>
          </a:p>
          <a:p>
            <a:pPr marL="285750" indent="-285750">
              <a:buFont typeface="Arial" panose="020B0604020202020204" pitchFamily="34" charset="0"/>
              <a:buChar char="•"/>
            </a:pPr>
            <a:r>
              <a:rPr lang="es-CL" dirty="0">
                <a:solidFill>
                  <a:srgbClr val="002060"/>
                </a:solidFill>
              </a:rPr>
              <a:t>Conocer e implementar las tecnologías más comunes en </a:t>
            </a:r>
            <a:r>
              <a:rPr lang="es-CL" dirty="0" err="1" smtClean="0">
                <a:solidFill>
                  <a:srgbClr val="002060"/>
                </a:solidFill>
              </a:rPr>
              <a:t>microservicios</a:t>
            </a:r>
            <a:r>
              <a:rPr lang="es-CL" dirty="0" smtClean="0">
                <a:solidFill>
                  <a:srgbClr val="002060"/>
                </a:solidFill>
              </a:rPr>
              <a:t>.</a:t>
            </a:r>
            <a:endParaRPr lang="es-CL" dirty="0">
              <a:solidFill>
                <a:srgbClr val="002060"/>
              </a:solidFill>
            </a:endParaRPr>
          </a:p>
          <a:p>
            <a:endParaRPr lang="es-ES" dirty="0"/>
          </a:p>
        </p:txBody>
      </p:sp>
      <p:sp>
        <p:nvSpPr>
          <p:cNvPr id="8" name="Marcador de texto 2">
            <a:extLst>
              <a:ext uri="{FF2B5EF4-FFF2-40B4-BE49-F238E27FC236}">
                <a16:creationId xmlns="" xmlns:a16="http://schemas.microsoft.com/office/drawing/2014/main" id="{1E3C343C-CCC4-4067-899D-DBA70860011B}"/>
              </a:ext>
            </a:extLst>
          </p:cNvPr>
          <p:cNvSpPr txBox="1">
            <a:spLocks/>
          </p:cNvSpPr>
          <p:nvPr/>
        </p:nvSpPr>
        <p:spPr>
          <a:xfrm>
            <a:off x="7437120" y="866351"/>
            <a:ext cx="4177936" cy="258209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lang="es-ES" altLang="es-ES" sz="1800" kern="1200" dirty="0" smtClean="0">
                <a:solidFill>
                  <a:srgbClr val="505050"/>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es-ES" altLang="es-ES" sz="1600" kern="1200" dirty="0" smtClean="0">
                <a:solidFill>
                  <a:srgbClr val="505050"/>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es-ES" altLang="es-ES" sz="1600" kern="1200" dirty="0" smtClean="0">
                <a:solidFill>
                  <a:srgbClr val="505050"/>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es-ES" altLang="es-ES" sz="1600" kern="1200" dirty="0" smtClean="0">
                <a:solidFill>
                  <a:srgbClr val="505050"/>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es-ES" altLang="es-ES" sz="1600" kern="1200" dirty="0" smtClean="0">
                <a:solidFill>
                  <a:srgbClr val="50505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CL" dirty="0" smtClean="0">
                <a:solidFill>
                  <a:srgbClr val="002060"/>
                </a:solidFill>
                <a:latin typeface="Arial Black" panose="020B0A04020102020204" pitchFamily="34" charset="0"/>
              </a:rPr>
              <a:t>Objetivos específicos:</a:t>
            </a:r>
          </a:p>
          <a:p>
            <a:pPr marL="285750" indent="-285750">
              <a:buFont typeface="Arial" panose="020B0604020202020204" pitchFamily="34" charset="0"/>
              <a:buChar char="•"/>
            </a:pPr>
            <a:r>
              <a:rPr lang="es-CL" dirty="0">
                <a:solidFill>
                  <a:srgbClr val="002060"/>
                </a:solidFill>
              </a:rPr>
              <a:t>Conocer los </a:t>
            </a:r>
            <a:r>
              <a:rPr lang="es-CL" dirty="0" err="1">
                <a:solidFill>
                  <a:srgbClr val="002060"/>
                </a:solidFill>
              </a:rPr>
              <a:t>microservicios</a:t>
            </a:r>
            <a:endParaRPr lang="es-CL" dirty="0">
              <a:solidFill>
                <a:srgbClr val="002060"/>
              </a:solidFill>
            </a:endParaRPr>
          </a:p>
          <a:p>
            <a:pPr marL="285750" indent="-285750">
              <a:buFont typeface="Arial" panose="020B0604020202020204" pitchFamily="34" charset="0"/>
              <a:buChar char="•"/>
            </a:pPr>
            <a:r>
              <a:rPr lang="es-CL" dirty="0">
                <a:solidFill>
                  <a:srgbClr val="002060"/>
                </a:solidFill>
              </a:rPr>
              <a:t>Entender la diferencia con la arquitectura tradicional</a:t>
            </a:r>
          </a:p>
          <a:p>
            <a:pPr marL="285750" indent="-285750">
              <a:buFont typeface="Arial" panose="020B0604020202020204" pitchFamily="34" charset="0"/>
              <a:buChar char="•"/>
            </a:pPr>
            <a:r>
              <a:rPr lang="es-CL" dirty="0">
                <a:solidFill>
                  <a:srgbClr val="002060"/>
                </a:solidFill>
              </a:rPr>
              <a:t>Conocer las tecnología y los principios de la arquitectura de </a:t>
            </a:r>
            <a:r>
              <a:rPr lang="es-CL" dirty="0" err="1">
                <a:solidFill>
                  <a:srgbClr val="002060"/>
                </a:solidFill>
              </a:rPr>
              <a:t>microservicios</a:t>
            </a:r>
            <a:r>
              <a:rPr lang="es-CL" dirty="0">
                <a:solidFill>
                  <a:srgbClr val="002060"/>
                </a:solidFill>
              </a:rPr>
              <a:t>.</a:t>
            </a:r>
          </a:p>
          <a:p>
            <a:endParaRPr lang="es-CL" dirty="0"/>
          </a:p>
        </p:txBody>
      </p:sp>
    </p:spTree>
    <p:extLst>
      <p:ext uri="{BB962C8B-B14F-4D97-AF65-F5344CB8AC3E}">
        <p14:creationId xmlns:p14="http://schemas.microsoft.com/office/powerpoint/2010/main" val="288792895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uadroTexto 10"/>
          <p:cNvSpPr txBox="1"/>
          <p:nvPr/>
        </p:nvSpPr>
        <p:spPr>
          <a:xfrm>
            <a:off x="1829782" y="835205"/>
            <a:ext cx="3017621" cy="461665"/>
          </a:xfrm>
          <a:prstGeom prst="rect">
            <a:avLst/>
          </a:prstGeom>
          <a:noFill/>
        </p:spPr>
        <p:txBody>
          <a:bodyPr wrap="none" rtlCol="0">
            <a:spAutoFit/>
          </a:bodyPr>
          <a:lstStyle/>
          <a:p>
            <a:r>
              <a:rPr lang="es-CL" sz="2400" b="1" dirty="0">
                <a:solidFill>
                  <a:schemeClr val="bg1"/>
                </a:solidFill>
              </a:rPr>
              <a:t>Java – clases y objetos</a:t>
            </a:r>
          </a:p>
        </p:txBody>
      </p:sp>
      <p:sp>
        <p:nvSpPr>
          <p:cNvPr id="3" name="Rectángulo 2"/>
          <p:cNvSpPr/>
          <p:nvPr/>
        </p:nvSpPr>
        <p:spPr>
          <a:xfrm>
            <a:off x="1988025" y="2183643"/>
            <a:ext cx="1433015" cy="165137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s-CL" dirty="0"/>
              <a:t>Atributos</a:t>
            </a:r>
          </a:p>
          <a:p>
            <a:pPr algn="ctr"/>
            <a:endParaRPr lang="es-CL" dirty="0"/>
          </a:p>
          <a:p>
            <a:pPr algn="ctr"/>
            <a:r>
              <a:rPr lang="es-CL" dirty="0"/>
              <a:t>Métodos</a:t>
            </a:r>
          </a:p>
        </p:txBody>
      </p:sp>
      <p:sp>
        <p:nvSpPr>
          <p:cNvPr id="7" name="Rectángulo 6"/>
          <p:cNvSpPr/>
          <p:nvPr/>
        </p:nvSpPr>
        <p:spPr>
          <a:xfrm>
            <a:off x="5024650" y="2183642"/>
            <a:ext cx="1433015" cy="39351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s-CL" dirty="0"/>
              <a:t>I1 de mesa</a:t>
            </a:r>
          </a:p>
        </p:txBody>
      </p:sp>
      <p:sp>
        <p:nvSpPr>
          <p:cNvPr id="5" name="CuadroTexto 4"/>
          <p:cNvSpPr txBox="1"/>
          <p:nvPr/>
        </p:nvSpPr>
        <p:spPr>
          <a:xfrm>
            <a:off x="1967552" y="1814310"/>
            <a:ext cx="1814086" cy="369332"/>
          </a:xfrm>
          <a:prstGeom prst="rect">
            <a:avLst/>
          </a:prstGeom>
          <a:noFill/>
        </p:spPr>
        <p:txBody>
          <a:bodyPr wrap="none" rtlCol="0">
            <a:spAutoFit/>
          </a:bodyPr>
          <a:lstStyle/>
          <a:p>
            <a:r>
              <a:rPr lang="es-CL" dirty="0">
                <a:solidFill>
                  <a:srgbClr val="002060"/>
                </a:solidFill>
              </a:rPr>
              <a:t>Clase (Mesa.java)</a:t>
            </a:r>
          </a:p>
        </p:txBody>
      </p:sp>
      <p:sp>
        <p:nvSpPr>
          <p:cNvPr id="10" name="Rectángulo 9"/>
          <p:cNvSpPr/>
          <p:nvPr/>
        </p:nvSpPr>
        <p:spPr>
          <a:xfrm>
            <a:off x="5024649" y="2812576"/>
            <a:ext cx="1433015" cy="39351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s-CL" dirty="0"/>
              <a:t>I2 de mesa</a:t>
            </a:r>
          </a:p>
        </p:txBody>
      </p:sp>
      <p:sp>
        <p:nvSpPr>
          <p:cNvPr id="12" name="Rectángulo 11"/>
          <p:cNvSpPr/>
          <p:nvPr/>
        </p:nvSpPr>
        <p:spPr>
          <a:xfrm>
            <a:off x="5024650" y="3455159"/>
            <a:ext cx="1433015" cy="39351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s-CL" dirty="0"/>
              <a:t>I3 de mesa</a:t>
            </a:r>
          </a:p>
        </p:txBody>
      </p:sp>
      <p:sp>
        <p:nvSpPr>
          <p:cNvPr id="13" name="CuadroTexto 12"/>
          <p:cNvSpPr txBox="1"/>
          <p:nvPr/>
        </p:nvSpPr>
        <p:spPr>
          <a:xfrm>
            <a:off x="5139762" y="1763552"/>
            <a:ext cx="913776" cy="369332"/>
          </a:xfrm>
          <a:prstGeom prst="rect">
            <a:avLst/>
          </a:prstGeom>
          <a:noFill/>
        </p:spPr>
        <p:txBody>
          <a:bodyPr wrap="none" rtlCol="0">
            <a:spAutoFit/>
          </a:bodyPr>
          <a:lstStyle/>
          <a:p>
            <a:r>
              <a:rPr lang="es-CL" dirty="0">
                <a:solidFill>
                  <a:srgbClr val="002060"/>
                </a:solidFill>
              </a:rPr>
              <a:t>Objetos</a:t>
            </a:r>
          </a:p>
        </p:txBody>
      </p:sp>
      <p:cxnSp>
        <p:nvCxnSpPr>
          <p:cNvPr id="8" name="Conector angular 7"/>
          <p:cNvCxnSpPr>
            <a:stCxn id="3" idx="3"/>
            <a:endCxn id="7" idx="1"/>
          </p:cNvCxnSpPr>
          <p:nvPr/>
        </p:nvCxnSpPr>
        <p:spPr>
          <a:xfrm flipV="1">
            <a:off x="3421039" y="2380398"/>
            <a:ext cx="1603610" cy="62893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Conector angular 14"/>
          <p:cNvCxnSpPr>
            <a:stCxn id="3" idx="3"/>
            <a:endCxn id="10" idx="1"/>
          </p:cNvCxnSpPr>
          <p:nvPr/>
        </p:nvCxnSpPr>
        <p:spPr>
          <a:xfrm flipV="1">
            <a:off x="3421040" y="3009332"/>
            <a:ext cx="1603609" cy="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Conector angular 16"/>
          <p:cNvCxnSpPr>
            <a:stCxn id="3" idx="3"/>
            <a:endCxn id="12" idx="1"/>
          </p:cNvCxnSpPr>
          <p:nvPr/>
        </p:nvCxnSpPr>
        <p:spPr>
          <a:xfrm>
            <a:off x="3421039" y="3009332"/>
            <a:ext cx="1603610" cy="64258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Rectángulo redondeado 17"/>
          <p:cNvSpPr/>
          <p:nvPr/>
        </p:nvSpPr>
        <p:spPr>
          <a:xfrm>
            <a:off x="2805069" y="4225921"/>
            <a:ext cx="2013045" cy="34119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dirty="0"/>
              <a:t>Interfaces</a:t>
            </a:r>
          </a:p>
        </p:txBody>
      </p:sp>
      <p:sp>
        <p:nvSpPr>
          <p:cNvPr id="19" name="Rectángulo redondeado 18"/>
          <p:cNvSpPr/>
          <p:nvPr/>
        </p:nvSpPr>
        <p:spPr>
          <a:xfrm>
            <a:off x="2805068" y="4847169"/>
            <a:ext cx="2013045" cy="34119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dirty="0"/>
              <a:t>Clases </a:t>
            </a:r>
            <a:r>
              <a:rPr lang="es-CL" dirty="0" err="1"/>
              <a:t>abtractas</a:t>
            </a:r>
            <a:endParaRPr lang="es-CL" dirty="0"/>
          </a:p>
        </p:txBody>
      </p:sp>
      <p:sp>
        <p:nvSpPr>
          <p:cNvPr id="20" name="Rectángulo redondeado 19"/>
          <p:cNvSpPr/>
          <p:nvPr/>
        </p:nvSpPr>
        <p:spPr>
          <a:xfrm>
            <a:off x="2805067" y="5446258"/>
            <a:ext cx="2013045" cy="34119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dirty="0"/>
              <a:t>Clases concretas</a:t>
            </a:r>
          </a:p>
        </p:txBody>
      </p:sp>
      <p:sp>
        <p:nvSpPr>
          <p:cNvPr id="21" name="Rectángulo redondeado 20"/>
          <p:cNvSpPr/>
          <p:nvPr/>
        </p:nvSpPr>
        <p:spPr>
          <a:xfrm>
            <a:off x="7024047" y="5022377"/>
            <a:ext cx="1050878" cy="89961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dirty="0"/>
              <a:t>Clase</a:t>
            </a:r>
          </a:p>
        </p:txBody>
      </p:sp>
      <p:sp>
        <p:nvSpPr>
          <p:cNvPr id="22" name="Rectángulo redondeado 21"/>
          <p:cNvSpPr/>
          <p:nvPr/>
        </p:nvSpPr>
        <p:spPr>
          <a:xfrm>
            <a:off x="7911153" y="3835022"/>
            <a:ext cx="1351129" cy="30025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dirty="0"/>
              <a:t>Interfaz</a:t>
            </a:r>
          </a:p>
        </p:txBody>
      </p:sp>
      <p:sp>
        <p:nvSpPr>
          <p:cNvPr id="23" name="Rectángulo redondeado 22"/>
          <p:cNvSpPr/>
          <p:nvPr/>
        </p:nvSpPr>
        <p:spPr>
          <a:xfrm>
            <a:off x="8880144" y="4380932"/>
            <a:ext cx="1351129" cy="30025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dirty="0"/>
              <a:t>clase</a:t>
            </a:r>
          </a:p>
        </p:txBody>
      </p:sp>
      <p:cxnSp>
        <p:nvCxnSpPr>
          <p:cNvPr id="25" name="Conector angular 24"/>
          <p:cNvCxnSpPr>
            <a:stCxn id="21" idx="0"/>
            <a:endCxn id="22" idx="1"/>
          </p:cNvCxnSpPr>
          <p:nvPr/>
        </p:nvCxnSpPr>
        <p:spPr>
          <a:xfrm rot="5400000" flipH="1" flipV="1">
            <a:off x="7211706" y="4322929"/>
            <a:ext cx="1037229" cy="36166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Conector angular 26"/>
          <p:cNvCxnSpPr>
            <a:stCxn id="21" idx="3"/>
            <a:endCxn id="23" idx="1"/>
          </p:cNvCxnSpPr>
          <p:nvPr/>
        </p:nvCxnSpPr>
        <p:spPr>
          <a:xfrm flipV="1">
            <a:off x="8074925" y="4531058"/>
            <a:ext cx="805218" cy="94112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CuadroTexto 27"/>
          <p:cNvSpPr txBox="1"/>
          <p:nvPr/>
        </p:nvSpPr>
        <p:spPr>
          <a:xfrm>
            <a:off x="6814313" y="4225921"/>
            <a:ext cx="1316258" cy="646331"/>
          </a:xfrm>
          <a:prstGeom prst="rect">
            <a:avLst/>
          </a:prstGeom>
          <a:noFill/>
        </p:spPr>
        <p:txBody>
          <a:bodyPr wrap="none" rtlCol="0">
            <a:spAutoFit/>
          </a:bodyPr>
          <a:lstStyle/>
          <a:p>
            <a:r>
              <a:rPr lang="es-CL" dirty="0">
                <a:solidFill>
                  <a:srgbClr val="002060"/>
                </a:solidFill>
              </a:rPr>
              <a:t>Implementa</a:t>
            </a:r>
          </a:p>
          <a:p>
            <a:r>
              <a:rPr lang="es-CL" dirty="0">
                <a:solidFill>
                  <a:srgbClr val="002060"/>
                </a:solidFill>
              </a:rPr>
              <a:t>1 o más</a:t>
            </a:r>
          </a:p>
        </p:txBody>
      </p:sp>
      <p:sp>
        <p:nvSpPr>
          <p:cNvPr id="29" name="CuadroTexto 28"/>
          <p:cNvSpPr txBox="1"/>
          <p:nvPr/>
        </p:nvSpPr>
        <p:spPr>
          <a:xfrm>
            <a:off x="8467675" y="4926841"/>
            <a:ext cx="1847685" cy="369332"/>
          </a:xfrm>
          <a:prstGeom prst="rect">
            <a:avLst/>
          </a:prstGeom>
          <a:noFill/>
        </p:spPr>
        <p:txBody>
          <a:bodyPr wrap="none" rtlCol="0">
            <a:spAutoFit/>
          </a:bodyPr>
          <a:lstStyle/>
          <a:p>
            <a:r>
              <a:rPr lang="es-CL" dirty="0">
                <a:solidFill>
                  <a:srgbClr val="002060"/>
                </a:solidFill>
              </a:rPr>
              <a:t>Extiende solo una</a:t>
            </a:r>
          </a:p>
        </p:txBody>
      </p:sp>
      <p:sp>
        <p:nvSpPr>
          <p:cNvPr id="32" name="Título 3"/>
          <p:cNvSpPr>
            <a:spLocks noGrp="1"/>
          </p:cNvSpPr>
          <p:nvPr>
            <p:ph type="title" idx="4294967295"/>
          </p:nvPr>
        </p:nvSpPr>
        <p:spPr>
          <a:xfrm>
            <a:off x="0" y="311150"/>
            <a:ext cx="5975350" cy="431800"/>
          </a:xfrm>
        </p:spPr>
        <p:txBody>
          <a:bodyPr>
            <a:normAutofit fontScale="90000"/>
          </a:bodyPr>
          <a:lstStyle/>
          <a:p>
            <a:r>
              <a:rPr lang="es-CL" dirty="0"/>
              <a:t>Java + Spring-</a:t>
            </a:r>
            <a:r>
              <a:rPr lang="es-CL" dirty="0" err="1"/>
              <a:t>boot</a:t>
            </a:r>
            <a:endParaRPr lang="es-CL" dirty="0"/>
          </a:p>
        </p:txBody>
      </p:sp>
    </p:spTree>
    <p:extLst>
      <p:ext uri="{BB962C8B-B14F-4D97-AF65-F5344CB8AC3E}">
        <p14:creationId xmlns:p14="http://schemas.microsoft.com/office/powerpoint/2010/main" val="16978941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par>
                                <p:cTn id="25" presetID="10" presetClass="entr" presetSubtype="0"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500"/>
                                        <p:tgtEl>
                                          <p:spTgt spid="17"/>
                                        </p:tgtEl>
                                      </p:cBhvr>
                                    </p:animEffect>
                                  </p:childTnLst>
                                </p:cTn>
                              </p:par>
                              <p:par>
                                <p:cTn id="28" presetID="10" presetClass="entr" presetSubtype="0" fill="hold" nodeType="with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fade">
                                      <p:cBhvr>
                                        <p:cTn id="30" dur="500"/>
                                        <p:tgtEl>
                                          <p:spTgt spid="15"/>
                                        </p:tgtEl>
                                      </p:cBhvr>
                                    </p:animEffect>
                                  </p:childTnLst>
                                </p:cTn>
                              </p:par>
                              <p:par>
                                <p:cTn id="31" presetID="10" presetClass="entr" presetSubtype="0" fill="hold" nodeType="with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fade">
                                      <p:cBhvr>
                                        <p:cTn id="33" dur="500"/>
                                        <p:tgtEl>
                                          <p:spTgt spid="8"/>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18"/>
                                        </p:tgtEl>
                                        <p:attrNameLst>
                                          <p:attrName>style.visibility</p:attrName>
                                        </p:attrNameLst>
                                      </p:cBhvr>
                                      <p:to>
                                        <p:strVal val="visible"/>
                                      </p:to>
                                    </p:set>
                                    <p:animEffect transition="in" filter="fade">
                                      <p:cBhvr>
                                        <p:cTn id="38" dur="500"/>
                                        <p:tgtEl>
                                          <p:spTgt spid="18"/>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9"/>
                                        </p:tgtEl>
                                        <p:attrNameLst>
                                          <p:attrName>style.visibility</p:attrName>
                                        </p:attrNameLst>
                                      </p:cBhvr>
                                      <p:to>
                                        <p:strVal val="visible"/>
                                      </p:to>
                                    </p:set>
                                    <p:animEffect transition="in" filter="fade">
                                      <p:cBhvr>
                                        <p:cTn id="41" dur="500"/>
                                        <p:tgtEl>
                                          <p:spTgt spid="19"/>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0"/>
                                        </p:tgtEl>
                                        <p:attrNameLst>
                                          <p:attrName>style.visibility</p:attrName>
                                        </p:attrNameLst>
                                      </p:cBhvr>
                                      <p:to>
                                        <p:strVal val="visible"/>
                                      </p:to>
                                    </p:set>
                                    <p:animEffect transition="in" filter="fade">
                                      <p:cBhvr>
                                        <p:cTn id="44" dur="500"/>
                                        <p:tgtEl>
                                          <p:spTgt spid="20"/>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21"/>
                                        </p:tgtEl>
                                        <p:attrNameLst>
                                          <p:attrName>style.visibility</p:attrName>
                                        </p:attrNameLst>
                                      </p:cBhvr>
                                      <p:to>
                                        <p:strVal val="visible"/>
                                      </p:to>
                                    </p:set>
                                    <p:animEffect transition="in" filter="fade">
                                      <p:cBhvr>
                                        <p:cTn id="49" dur="500"/>
                                        <p:tgtEl>
                                          <p:spTgt spid="21"/>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2"/>
                                        </p:tgtEl>
                                        <p:attrNameLst>
                                          <p:attrName>style.visibility</p:attrName>
                                        </p:attrNameLst>
                                      </p:cBhvr>
                                      <p:to>
                                        <p:strVal val="visible"/>
                                      </p:to>
                                    </p:set>
                                    <p:animEffect transition="in" filter="fade">
                                      <p:cBhvr>
                                        <p:cTn id="52" dur="500"/>
                                        <p:tgtEl>
                                          <p:spTgt spid="22"/>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23"/>
                                        </p:tgtEl>
                                        <p:attrNameLst>
                                          <p:attrName>style.visibility</p:attrName>
                                        </p:attrNameLst>
                                      </p:cBhvr>
                                      <p:to>
                                        <p:strVal val="visible"/>
                                      </p:to>
                                    </p:set>
                                    <p:animEffect transition="in" filter="fade">
                                      <p:cBhvr>
                                        <p:cTn id="55" dur="500"/>
                                        <p:tgtEl>
                                          <p:spTgt spid="23"/>
                                        </p:tgtEl>
                                      </p:cBhvr>
                                    </p:animEffect>
                                  </p:childTnLst>
                                </p:cTn>
                              </p:par>
                              <p:par>
                                <p:cTn id="56" presetID="10" presetClass="entr" presetSubtype="0" fill="hold" nodeType="withEffect">
                                  <p:stCondLst>
                                    <p:cond delay="0"/>
                                  </p:stCondLst>
                                  <p:childTnLst>
                                    <p:set>
                                      <p:cBhvr>
                                        <p:cTn id="57" dur="1" fill="hold">
                                          <p:stCondLst>
                                            <p:cond delay="0"/>
                                          </p:stCondLst>
                                        </p:cTn>
                                        <p:tgtEl>
                                          <p:spTgt spid="27"/>
                                        </p:tgtEl>
                                        <p:attrNameLst>
                                          <p:attrName>style.visibility</p:attrName>
                                        </p:attrNameLst>
                                      </p:cBhvr>
                                      <p:to>
                                        <p:strVal val="visible"/>
                                      </p:to>
                                    </p:set>
                                    <p:animEffect transition="in" filter="fade">
                                      <p:cBhvr>
                                        <p:cTn id="58" dur="500"/>
                                        <p:tgtEl>
                                          <p:spTgt spid="27"/>
                                        </p:tgtEl>
                                      </p:cBhvr>
                                    </p:animEffect>
                                  </p:childTnLst>
                                </p:cTn>
                              </p:par>
                              <p:par>
                                <p:cTn id="59" presetID="10" presetClass="entr" presetSubtype="0" fill="hold" nodeType="withEffect">
                                  <p:stCondLst>
                                    <p:cond delay="0"/>
                                  </p:stCondLst>
                                  <p:childTnLst>
                                    <p:set>
                                      <p:cBhvr>
                                        <p:cTn id="60" dur="1" fill="hold">
                                          <p:stCondLst>
                                            <p:cond delay="0"/>
                                          </p:stCondLst>
                                        </p:cTn>
                                        <p:tgtEl>
                                          <p:spTgt spid="25"/>
                                        </p:tgtEl>
                                        <p:attrNameLst>
                                          <p:attrName>style.visibility</p:attrName>
                                        </p:attrNameLst>
                                      </p:cBhvr>
                                      <p:to>
                                        <p:strVal val="visible"/>
                                      </p:to>
                                    </p:set>
                                    <p:animEffect transition="in" filter="fade">
                                      <p:cBhvr>
                                        <p:cTn id="61" dur="500"/>
                                        <p:tgtEl>
                                          <p:spTgt spid="25"/>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28"/>
                                        </p:tgtEl>
                                        <p:attrNameLst>
                                          <p:attrName>style.visibility</p:attrName>
                                        </p:attrNameLst>
                                      </p:cBhvr>
                                      <p:to>
                                        <p:strVal val="visible"/>
                                      </p:to>
                                    </p:set>
                                    <p:animEffect transition="in" filter="fade">
                                      <p:cBhvr>
                                        <p:cTn id="66" dur="500"/>
                                        <p:tgtEl>
                                          <p:spTgt spid="28"/>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29"/>
                                        </p:tgtEl>
                                        <p:attrNameLst>
                                          <p:attrName>style.visibility</p:attrName>
                                        </p:attrNameLst>
                                      </p:cBhvr>
                                      <p:to>
                                        <p:strVal val="visible"/>
                                      </p:to>
                                    </p:set>
                                    <p:animEffect transition="in" filter="fade">
                                      <p:cBhvr>
                                        <p:cTn id="71"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P spid="5" grpId="0"/>
      <p:bldP spid="10" grpId="0" animBg="1"/>
      <p:bldP spid="12" grpId="0" animBg="1"/>
      <p:bldP spid="13" grpId="0"/>
      <p:bldP spid="18" grpId="0" animBg="1"/>
      <p:bldP spid="19" grpId="0" animBg="1"/>
      <p:bldP spid="20" grpId="0" animBg="1"/>
      <p:bldP spid="21" grpId="0" animBg="1"/>
      <p:bldP spid="22" grpId="0" animBg="1"/>
      <p:bldP spid="23" grpId="0" animBg="1"/>
      <p:bldP spid="28" grpId="0"/>
      <p:bldP spid="2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idx="4294967295"/>
          </p:nvPr>
        </p:nvSpPr>
        <p:spPr>
          <a:xfrm>
            <a:off x="0" y="311150"/>
            <a:ext cx="7969250" cy="431800"/>
          </a:xfrm>
        </p:spPr>
        <p:txBody>
          <a:bodyPr>
            <a:normAutofit fontScale="90000"/>
          </a:bodyPr>
          <a:lstStyle/>
          <a:p>
            <a:r>
              <a:rPr lang="es-CL" dirty="0"/>
              <a:t>Arquitectura de microservicios</a:t>
            </a:r>
          </a:p>
        </p:txBody>
      </p:sp>
      <p:sp>
        <p:nvSpPr>
          <p:cNvPr id="11" name="CuadroTexto 10"/>
          <p:cNvSpPr txBox="1"/>
          <p:nvPr/>
        </p:nvSpPr>
        <p:spPr>
          <a:xfrm>
            <a:off x="1829781" y="835205"/>
            <a:ext cx="5520614" cy="461665"/>
          </a:xfrm>
          <a:prstGeom prst="rect">
            <a:avLst/>
          </a:prstGeom>
          <a:noFill/>
        </p:spPr>
        <p:txBody>
          <a:bodyPr wrap="none" rtlCol="0">
            <a:spAutoFit/>
          </a:bodyPr>
          <a:lstStyle/>
          <a:p>
            <a:r>
              <a:rPr lang="es-CL" sz="2400" b="1" dirty="0">
                <a:solidFill>
                  <a:schemeClr val="bg1"/>
                </a:solidFill>
              </a:rPr>
              <a:t>Creando el primer </a:t>
            </a:r>
            <a:r>
              <a:rPr lang="es-CL" sz="2400" b="1" dirty="0" err="1">
                <a:solidFill>
                  <a:schemeClr val="bg1"/>
                </a:solidFill>
              </a:rPr>
              <a:t>microservicio</a:t>
            </a:r>
            <a:r>
              <a:rPr lang="es-CL" sz="2400" b="1" dirty="0">
                <a:solidFill>
                  <a:schemeClr val="bg1"/>
                </a:solidFill>
              </a:rPr>
              <a:t> - Persona</a:t>
            </a:r>
          </a:p>
        </p:txBody>
      </p:sp>
      <p:sp>
        <p:nvSpPr>
          <p:cNvPr id="6" name="CuadroTexto 5"/>
          <p:cNvSpPr txBox="1"/>
          <p:nvPr/>
        </p:nvSpPr>
        <p:spPr>
          <a:xfrm>
            <a:off x="1829781" y="1759132"/>
            <a:ext cx="8550836" cy="369332"/>
          </a:xfrm>
          <a:prstGeom prst="rect">
            <a:avLst/>
          </a:prstGeom>
          <a:noFill/>
        </p:spPr>
        <p:txBody>
          <a:bodyPr wrap="square" rtlCol="0">
            <a:spAutoFit/>
          </a:bodyPr>
          <a:lstStyle/>
          <a:p>
            <a:r>
              <a:rPr lang="es-CL" dirty="0">
                <a:solidFill>
                  <a:srgbClr val="002060"/>
                </a:solidFill>
              </a:rPr>
              <a:t>Crearemos un </a:t>
            </a:r>
            <a:r>
              <a:rPr lang="es-CL" dirty="0" err="1">
                <a:solidFill>
                  <a:srgbClr val="002060"/>
                </a:solidFill>
              </a:rPr>
              <a:t>microservicio</a:t>
            </a:r>
            <a:r>
              <a:rPr lang="es-CL" dirty="0">
                <a:solidFill>
                  <a:srgbClr val="002060"/>
                </a:solidFill>
              </a:rPr>
              <a:t> que nos retorne una lista de personas</a:t>
            </a:r>
            <a:endParaRPr lang="es-CL" dirty="0">
              <a:solidFill>
                <a:srgbClr val="002060"/>
              </a:solidFill>
            </a:endParaRPr>
          </a:p>
        </p:txBody>
      </p:sp>
      <p:sp>
        <p:nvSpPr>
          <p:cNvPr id="8" name="Rectángulo redondeado 7"/>
          <p:cNvSpPr/>
          <p:nvPr/>
        </p:nvSpPr>
        <p:spPr>
          <a:xfrm>
            <a:off x="5216435" y="2743200"/>
            <a:ext cx="3448595" cy="304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CL" dirty="0"/>
              <a:t>1.- Entrar a start.spring.io</a:t>
            </a:r>
          </a:p>
        </p:txBody>
      </p:sp>
      <p:sp>
        <p:nvSpPr>
          <p:cNvPr id="16" name="Rectángulo redondeado 15"/>
          <p:cNvSpPr/>
          <p:nvPr/>
        </p:nvSpPr>
        <p:spPr>
          <a:xfrm>
            <a:off x="5216435" y="3143530"/>
            <a:ext cx="3448595" cy="304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CL" dirty="0"/>
              <a:t>2.- Crear proyecto </a:t>
            </a:r>
            <a:r>
              <a:rPr lang="es-CL" dirty="0" err="1"/>
              <a:t>Maven</a:t>
            </a:r>
            <a:endParaRPr lang="es-CL" dirty="0"/>
          </a:p>
        </p:txBody>
      </p:sp>
      <p:sp>
        <p:nvSpPr>
          <p:cNvPr id="9" name="CuadroTexto 8"/>
          <p:cNvSpPr txBox="1"/>
          <p:nvPr/>
        </p:nvSpPr>
        <p:spPr>
          <a:xfrm>
            <a:off x="6305104" y="3543860"/>
            <a:ext cx="3172600" cy="738664"/>
          </a:xfrm>
          <a:prstGeom prst="rect">
            <a:avLst/>
          </a:prstGeom>
          <a:noFill/>
        </p:spPr>
        <p:txBody>
          <a:bodyPr wrap="none" rtlCol="0">
            <a:spAutoFit/>
          </a:bodyPr>
          <a:lstStyle/>
          <a:p>
            <a:r>
              <a:rPr lang="es-CL" sz="1400" dirty="0" err="1">
                <a:solidFill>
                  <a:srgbClr val="002060"/>
                </a:solidFill>
              </a:rPr>
              <a:t>Group</a:t>
            </a:r>
            <a:r>
              <a:rPr lang="es-CL" sz="1400" dirty="0">
                <a:solidFill>
                  <a:srgbClr val="002060"/>
                </a:solidFill>
              </a:rPr>
              <a:t>: </a:t>
            </a:r>
            <a:r>
              <a:rPr lang="es-CL" sz="1400" dirty="0" err="1">
                <a:solidFill>
                  <a:srgbClr val="002060"/>
                </a:solidFill>
              </a:rPr>
              <a:t>com.everis.microservicio.persona</a:t>
            </a:r>
            <a:endParaRPr lang="es-CL" sz="1400" dirty="0">
              <a:solidFill>
                <a:srgbClr val="002060"/>
              </a:solidFill>
            </a:endParaRPr>
          </a:p>
          <a:p>
            <a:r>
              <a:rPr lang="es-CL" sz="1400" dirty="0" err="1">
                <a:solidFill>
                  <a:srgbClr val="002060"/>
                </a:solidFill>
              </a:rPr>
              <a:t>Arfifact</a:t>
            </a:r>
            <a:r>
              <a:rPr lang="es-CL" sz="1400" dirty="0">
                <a:solidFill>
                  <a:srgbClr val="002060"/>
                </a:solidFill>
              </a:rPr>
              <a:t>: </a:t>
            </a:r>
            <a:r>
              <a:rPr lang="es-CL" sz="1400" dirty="0" err="1">
                <a:solidFill>
                  <a:srgbClr val="002060"/>
                </a:solidFill>
              </a:rPr>
              <a:t>spring</a:t>
            </a:r>
            <a:r>
              <a:rPr lang="es-CL" sz="1400" dirty="0">
                <a:solidFill>
                  <a:srgbClr val="002060"/>
                </a:solidFill>
              </a:rPr>
              <a:t>-</a:t>
            </a:r>
            <a:r>
              <a:rPr lang="es-CL" sz="1400" dirty="0" err="1">
                <a:solidFill>
                  <a:srgbClr val="002060"/>
                </a:solidFill>
              </a:rPr>
              <a:t>boot</a:t>
            </a:r>
            <a:r>
              <a:rPr lang="es-CL" sz="1400" dirty="0">
                <a:solidFill>
                  <a:srgbClr val="002060"/>
                </a:solidFill>
              </a:rPr>
              <a:t>-usuario</a:t>
            </a:r>
          </a:p>
          <a:p>
            <a:r>
              <a:rPr lang="es-CL" sz="1400" dirty="0" err="1">
                <a:solidFill>
                  <a:srgbClr val="002060"/>
                </a:solidFill>
              </a:rPr>
              <a:t>Dependencies</a:t>
            </a:r>
            <a:r>
              <a:rPr lang="es-CL" sz="1400" dirty="0">
                <a:solidFill>
                  <a:srgbClr val="002060"/>
                </a:solidFill>
              </a:rPr>
              <a:t>: Web, </a:t>
            </a:r>
            <a:r>
              <a:rPr lang="es-CL" sz="1400" dirty="0" err="1">
                <a:solidFill>
                  <a:srgbClr val="002060"/>
                </a:solidFill>
              </a:rPr>
              <a:t>DevTools</a:t>
            </a:r>
            <a:r>
              <a:rPr lang="es-CL" sz="1400" dirty="0">
                <a:solidFill>
                  <a:srgbClr val="002060"/>
                </a:solidFill>
              </a:rPr>
              <a:t>, JPA, H2</a:t>
            </a:r>
          </a:p>
        </p:txBody>
      </p:sp>
      <p:sp>
        <p:nvSpPr>
          <p:cNvPr id="21" name="Rectángulo redondeado 20"/>
          <p:cNvSpPr/>
          <p:nvPr/>
        </p:nvSpPr>
        <p:spPr>
          <a:xfrm>
            <a:off x="5216435" y="4434327"/>
            <a:ext cx="3448595" cy="304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CL" dirty="0"/>
              <a:t>3.- Crear e importar desde eclipse</a:t>
            </a:r>
          </a:p>
        </p:txBody>
      </p:sp>
      <p:sp>
        <p:nvSpPr>
          <p:cNvPr id="22" name="Rectángulo redondeado 21"/>
          <p:cNvSpPr/>
          <p:nvPr/>
        </p:nvSpPr>
        <p:spPr>
          <a:xfrm>
            <a:off x="5216434" y="4890930"/>
            <a:ext cx="3448595" cy="304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CL" dirty="0"/>
              <a:t>4.- Crear clases java - esquema</a:t>
            </a:r>
          </a:p>
        </p:txBody>
      </p:sp>
      <p:sp>
        <p:nvSpPr>
          <p:cNvPr id="23" name="Rectángulo redondeado 22"/>
          <p:cNvSpPr/>
          <p:nvPr/>
        </p:nvSpPr>
        <p:spPr>
          <a:xfrm>
            <a:off x="5216434" y="5344843"/>
            <a:ext cx="3448595" cy="304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CL" dirty="0"/>
              <a:t>5.- Configurar </a:t>
            </a:r>
            <a:r>
              <a:rPr lang="es-CL" dirty="0" err="1"/>
              <a:t>properties</a:t>
            </a:r>
            <a:endParaRPr lang="es-CL" dirty="0"/>
          </a:p>
        </p:txBody>
      </p:sp>
      <p:sp>
        <p:nvSpPr>
          <p:cNvPr id="24" name="CuadroTexto 23"/>
          <p:cNvSpPr txBox="1"/>
          <p:nvPr/>
        </p:nvSpPr>
        <p:spPr>
          <a:xfrm>
            <a:off x="6305104" y="5659995"/>
            <a:ext cx="3654142" cy="523220"/>
          </a:xfrm>
          <a:prstGeom prst="rect">
            <a:avLst/>
          </a:prstGeom>
          <a:noFill/>
        </p:spPr>
        <p:txBody>
          <a:bodyPr wrap="none" rtlCol="0">
            <a:spAutoFit/>
          </a:bodyPr>
          <a:lstStyle/>
          <a:p>
            <a:r>
              <a:rPr lang="es-CL" sz="1400" dirty="0">
                <a:solidFill>
                  <a:srgbClr val="002060"/>
                </a:solidFill>
              </a:rPr>
              <a:t>spring.application.name=</a:t>
            </a:r>
            <a:r>
              <a:rPr lang="es-CL" sz="1400" dirty="0" err="1">
                <a:solidFill>
                  <a:srgbClr val="002060"/>
                </a:solidFill>
              </a:rPr>
              <a:t>microservicio</a:t>
            </a:r>
            <a:r>
              <a:rPr lang="es-CL" sz="1400" dirty="0">
                <a:solidFill>
                  <a:srgbClr val="002060"/>
                </a:solidFill>
              </a:rPr>
              <a:t>-persona</a:t>
            </a:r>
            <a:endParaRPr lang="es-CL" sz="1400" dirty="0">
              <a:solidFill>
                <a:srgbClr val="002060"/>
              </a:solidFill>
            </a:endParaRPr>
          </a:p>
          <a:p>
            <a:r>
              <a:rPr lang="es-CL" sz="1400" dirty="0" err="1">
                <a:solidFill>
                  <a:srgbClr val="002060"/>
                </a:solidFill>
              </a:rPr>
              <a:t>server.port</a:t>
            </a:r>
            <a:r>
              <a:rPr lang="es-CL" sz="1400" dirty="0">
                <a:solidFill>
                  <a:srgbClr val="002060"/>
                </a:solidFill>
              </a:rPr>
              <a:t>=8001</a:t>
            </a:r>
            <a:endParaRPr lang="es-CL" sz="1400" dirty="0">
              <a:solidFill>
                <a:srgbClr val="002060"/>
              </a:solidFill>
            </a:endParaRPr>
          </a:p>
        </p:txBody>
      </p:sp>
      <p:sp>
        <p:nvSpPr>
          <p:cNvPr id="26" name="Rectángulo redondeado 25"/>
          <p:cNvSpPr/>
          <p:nvPr/>
        </p:nvSpPr>
        <p:spPr>
          <a:xfrm>
            <a:off x="5216434" y="6197091"/>
            <a:ext cx="3448595" cy="304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CL" dirty="0"/>
              <a:t>6.- </a:t>
            </a:r>
            <a:r>
              <a:rPr lang="es-CL" dirty="0" err="1"/>
              <a:t>Start</a:t>
            </a:r>
            <a:r>
              <a:rPr lang="es-CL" dirty="0"/>
              <a:t> y probar microservicio</a:t>
            </a:r>
          </a:p>
        </p:txBody>
      </p:sp>
      <p:sp>
        <p:nvSpPr>
          <p:cNvPr id="27" name="CuadroTexto 26"/>
          <p:cNvSpPr txBox="1"/>
          <p:nvPr/>
        </p:nvSpPr>
        <p:spPr>
          <a:xfrm>
            <a:off x="6305104" y="6533676"/>
            <a:ext cx="2477409" cy="307777"/>
          </a:xfrm>
          <a:prstGeom prst="rect">
            <a:avLst/>
          </a:prstGeom>
          <a:noFill/>
        </p:spPr>
        <p:txBody>
          <a:bodyPr wrap="none" rtlCol="0">
            <a:spAutoFit/>
          </a:bodyPr>
          <a:lstStyle/>
          <a:p>
            <a:r>
              <a:rPr lang="es-CL" sz="1400" dirty="0">
                <a:solidFill>
                  <a:srgbClr val="002060"/>
                </a:solidFill>
              </a:rPr>
              <a:t>http://</a:t>
            </a:r>
            <a:r>
              <a:rPr lang="es-CL" sz="1400" dirty="0">
                <a:solidFill>
                  <a:srgbClr val="002060"/>
                </a:solidFill>
              </a:rPr>
              <a:t>localhost:8001/personas</a:t>
            </a:r>
            <a:endParaRPr lang="es-CL" sz="1400" dirty="0">
              <a:solidFill>
                <a:srgbClr val="002060"/>
              </a:solidFill>
            </a:endParaRPr>
          </a:p>
        </p:txBody>
      </p:sp>
      <p:pic>
        <p:nvPicPr>
          <p:cNvPr id="3" name="Imagen 2"/>
          <p:cNvPicPr>
            <a:picLocks noChangeAspect="1"/>
          </p:cNvPicPr>
          <p:nvPr/>
        </p:nvPicPr>
        <p:blipFill>
          <a:blip r:embed="rId3"/>
          <a:stretch>
            <a:fillRect/>
          </a:stretch>
        </p:blipFill>
        <p:spPr>
          <a:xfrm>
            <a:off x="1619251" y="2895600"/>
            <a:ext cx="3438525" cy="2400300"/>
          </a:xfrm>
          <a:prstGeom prst="rect">
            <a:avLst/>
          </a:prstGeom>
        </p:spPr>
      </p:pic>
    </p:spTree>
    <p:extLst>
      <p:ext uri="{BB962C8B-B14F-4D97-AF65-F5344CB8AC3E}">
        <p14:creationId xmlns:p14="http://schemas.microsoft.com/office/powerpoint/2010/main" val="52794691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uadroTexto 10"/>
          <p:cNvSpPr txBox="1"/>
          <p:nvPr/>
        </p:nvSpPr>
        <p:spPr>
          <a:xfrm>
            <a:off x="1829781" y="835205"/>
            <a:ext cx="1146404" cy="461665"/>
          </a:xfrm>
          <a:prstGeom prst="rect">
            <a:avLst/>
          </a:prstGeom>
          <a:noFill/>
        </p:spPr>
        <p:txBody>
          <a:bodyPr wrap="none" rtlCol="0">
            <a:spAutoFit/>
          </a:bodyPr>
          <a:lstStyle/>
          <a:p>
            <a:r>
              <a:rPr lang="es-CL" sz="2400" b="1" dirty="0">
                <a:solidFill>
                  <a:schemeClr val="bg1"/>
                </a:solidFill>
              </a:rPr>
              <a:t>Desafío</a:t>
            </a:r>
          </a:p>
        </p:txBody>
      </p:sp>
      <p:sp>
        <p:nvSpPr>
          <p:cNvPr id="2" name="CuadroTexto 1"/>
          <p:cNvSpPr txBox="1"/>
          <p:nvPr/>
        </p:nvSpPr>
        <p:spPr>
          <a:xfrm>
            <a:off x="2664158" y="3470370"/>
            <a:ext cx="7209153" cy="707886"/>
          </a:xfrm>
          <a:prstGeom prst="rect">
            <a:avLst/>
          </a:prstGeom>
          <a:noFill/>
        </p:spPr>
        <p:txBody>
          <a:bodyPr wrap="none" rtlCol="0">
            <a:spAutoFit/>
          </a:bodyPr>
          <a:lstStyle/>
          <a:p>
            <a:r>
              <a:rPr lang="es-CL" sz="4000" b="1" dirty="0">
                <a:solidFill>
                  <a:srgbClr val="002060"/>
                </a:solidFill>
              </a:rPr>
              <a:t>Crear </a:t>
            </a:r>
            <a:r>
              <a:rPr lang="es-CL" sz="4000" b="1" dirty="0">
                <a:solidFill>
                  <a:srgbClr val="002060"/>
                </a:solidFill>
              </a:rPr>
              <a:t>servidor de nombre Eureka</a:t>
            </a:r>
            <a:endParaRPr lang="es-CL" sz="4000" b="1" dirty="0">
              <a:solidFill>
                <a:srgbClr val="002060"/>
              </a:solidFill>
            </a:endParaRPr>
          </a:p>
        </p:txBody>
      </p:sp>
    </p:spTree>
    <p:extLst>
      <p:ext uri="{BB962C8B-B14F-4D97-AF65-F5344CB8AC3E}">
        <p14:creationId xmlns:p14="http://schemas.microsoft.com/office/powerpoint/2010/main" val="104818731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idx="4294967295"/>
          </p:nvPr>
        </p:nvSpPr>
        <p:spPr>
          <a:xfrm>
            <a:off x="0" y="311150"/>
            <a:ext cx="7969250" cy="431800"/>
          </a:xfrm>
        </p:spPr>
        <p:txBody>
          <a:bodyPr>
            <a:normAutofit fontScale="90000"/>
          </a:bodyPr>
          <a:lstStyle/>
          <a:p>
            <a:r>
              <a:rPr lang="es-CL" dirty="0"/>
              <a:t>Arquitectura de microservicios</a:t>
            </a:r>
          </a:p>
        </p:txBody>
      </p:sp>
      <p:sp>
        <p:nvSpPr>
          <p:cNvPr id="11" name="CuadroTexto 10"/>
          <p:cNvSpPr txBox="1"/>
          <p:nvPr/>
        </p:nvSpPr>
        <p:spPr>
          <a:xfrm>
            <a:off x="1829781" y="835205"/>
            <a:ext cx="4147610" cy="461665"/>
          </a:xfrm>
          <a:prstGeom prst="rect">
            <a:avLst/>
          </a:prstGeom>
          <a:noFill/>
        </p:spPr>
        <p:txBody>
          <a:bodyPr wrap="none" rtlCol="0">
            <a:spAutoFit/>
          </a:bodyPr>
          <a:lstStyle/>
          <a:p>
            <a:r>
              <a:rPr lang="es-CL" sz="2400" b="1" dirty="0">
                <a:solidFill>
                  <a:schemeClr val="bg1"/>
                </a:solidFill>
              </a:rPr>
              <a:t>Creando Eureka </a:t>
            </a:r>
            <a:r>
              <a:rPr lang="es-CL" sz="2400" b="1" dirty="0" err="1">
                <a:solidFill>
                  <a:schemeClr val="bg1"/>
                </a:solidFill>
              </a:rPr>
              <a:t>Naming</a:t>
            </a:r>
            <a:r>
              <a:rPr lang="es-CL" sz="2400" b="1" dirty="0">
                <a:solidFill>
                  <a:schemeClr val="bg1"/>
                </a:solidFill>
              </a:rPr>
              <a:t> Server</a:t>
            </a:r>
          </a:p>
        </p:txBody>
      </p:sp>
      <p:sp>
        <p:nvSpPr>
          <p:cNvPr id="6" name="CuadroTexto 5"/>
          <p:cNvSpPr txBox="1"/>
          <p:nvPr/>
        </p:nvSpPr>
        <p:spPr>
          <a:xfrm>
            <a:off x="1829781" y="1759132"/>
            <a:ext cx="8550836" cy="369332"/>
          </a:xfrm>
          <a:prstGeom prst="rect">
            <a:avLst/>
          </a:prstGeom>
          <a:noFill/>
        </p:spPr>
        <p:txBody>
          <a:bodyPr wrap="square" rtlCol="0">
            <a:spAutoFit/>
          </a:bodyPr>
          <a:lstStyle/>
          <a:p>
            <a:r>
              <a:rPr lang="es-CL" dirty="0">
                <a:solidFill>
                  <a:srgbClr val="002060"/>
                </a:solidFill>
              </a:rPr>
              <a:t>Creamos un nuevo proyecto que será un servidor eureka siguiendo los siguientes pasos.</a:t>
            </a:r>
          </a:p>
        </p:txBody>
      </p:sp>
      <p:sp>
        <p:nvSpPr>
          <p:cNvPr id="8" name="Rectángulo redondeado 7"/>
          <p:cNvSpPr/>
          <p:nvPr/>
        </p:nvSpPr>
        <p:spPr>
          <a:xfrm>
            <a:off x="5245812" y="2263650"/>
            <a:ext cx="3448595" cy="304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CL" dirty="0"/>
              <a:t>1.- Entrar a start.spring.io</a:t>
            </a:r>
          </a:p>
        </p:txBody>
      </p:sp>
      <p:sp>
        <p:nvSpPr>
          <p:cNvPr id="16" name="Rectángulo redondeado 15"/>
          <p:cNvSpPr/>
          <p:nvPr/>
        </p:nvSpPr>
        <p:spPr>
          <a:xfrm>
            <a:off x="5216428" y="2646582"/>
            <a:ext cx="3448595" cy="304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CL" dirty="0"/>
              <a:t>2.- Crear proyecto </a:t>
            </a:r>
            <a:r>
              <a:rPr lang="es-CL" dirty="0" err="1"/>
              <a:t>maven</a:t>
            </a:r>
            <a:endParaRPr lang="es-CL" dirty="0"/>
          </a:p>
        </p:txBody>
      </p:sp>
      <p:sp>
        <p:nvSpPr>
          <p:cNvPr id="9" name="CuadroTexto 8"/>
          <p:cNvSpPr txBox="1"/>
          <p:nvPr/>
        </p:nvSpPr>
        <p:spPr>
          <a:xfrm>
            <a:off x="6328060" y="2922755"/>
            <a:ext cx="2206181" cy="646331"/>
          </a:xfrm>
          <a:prstGeom prst="rect">
            <a:avLst/>
          </a:prstGeom>
          <a:noFill/>
        </p:spPr>
        <p:txBody>
          <a:bodyPr wrap="none" rtlCol="0">
            <a:spAutoFit/>
          </a:bodyPr>
          <a:lstStyle/>
          <a:p>
            <a:r>
              <a:rPr lang="es-CL" sz="1200" dirty="0" err="1">
                <a:solidFill>
                  <a:srgbClr val="002060"/>
                </a:solidFill>
              </a:rPr>
              <a:t>Group</a:t>
            </a:r>
            <a:r>
              <a:rPr lang="es-CL" sz="1200" dirty="0">
                <a:solidFill>
                  <a:srgbClr val="002060"/>
                </a:solidFill>
              </a:rPr>
              <a:t>: </a:t>
            </a:r>
            <a:r>
              <a:rPr lang="es-CL" sz="1200" dirty="0" err="1">
                <a:solidFill>
                  <a:srgbClr val="002060"/>
                </a:solidFill>
              </a:rPr>
              <a:t>com.everis.microservicio</a:t>
            </a:r>
            <a:endParaRPr lang="es-CL" sz="1200" dirty="0">
              <a:solidFill>
                <a:srgbClr val="002060"/>
              </a:solidFill>
            </a:endParaRPr>
          </a:p>
          <a:p>
            <a:r>
              <a:rPr lang="es-CL" sz="1200" dirty="0" err="1">
                <a:solidFill>
                  <a:srgbClr val="002060"/>
                </a:solidFill>
              </a:rPr>
              <a:t>Arfifact</a:t>
            </a:r>
            <a:r>
              <a:rPr lang="es-CL" sz="1200" dirty="0">
                <a:solidFill>
                  <a:srgbClr val="002060"/>
                </a:solidFill>
              </a:rPr>
              <a:t>: </a:t>
            </a:r>
            <a:r>
              <a:rPr lang="es-CL" sz="1200" dirty="0" err="1">
                <a:solidFill>
                  <a:srgbClr val="002060"/>
                </a:solidFill>
              </a:rPr>
              <a:t>spring</a:t>
            </a:r>
            <a:r>
              <a:rPr lang="es-CL" sz="1200" dirty="0">
                <a:solidFill>
                  <a:srgbClr val="002060"/>
                </a:solidFill>
              </a:rPr>
              <a:t>-</a:t>
            </a:r>
            <a:r>
              <a:rPr lang="es-CL" sz="1200" dirty="0" err="1">
                <a:solidFill>
                  <a:srgbClr val="002060"/>
                </a:solidFill>
              </a:rPr>
              <a:t>boot</a:t>
            </a:r>
            <a:r>
              <a:rPr lang="es-CL" sz="1200" dirty="0">
                <a:solidFill>
                  <a:srgbClr val="002060"/>
                </a:solidFill>
              </a:rPr>
              <a:t>-eureka</a:t>
            </a:r>
          </a:p>
          <a:p>
            <a:r>
              <a:rPr lang="es-CL" sz="1200" dirty="0" err="1">
                <a:solidFill>
                  <a:srgbClr val="002060"/>
                </a:solidFill>
              </a:rPr>
              <a:t>Dependencies</a:t>
            </a:r>
            <a:r>
              <a:rPr lang="es-CL" sz="1200" dirty="0">
                <a:solidFill>
                  <a:srgbClr val="002060"/>
                </a:solidFill>
              </a:rPr>
              <a:t>: Eureka, </a:t>
            </a:r>
            <a:r>
              <a:rPr lang="es-CL" sz="1200" dirty="0" err="1">
                <a:solidFill>
                  <a:srgbClr val="002060"/>
                </a:solidFill>
              </a:rPr>
              <a:t>DevTools</a:t>
            </a:r>
            <a:endParaRPr lang="es-CL" sz="1200" dirty="0">
              <a:solidFill>
                <a:srgbClr val="002060"/>
              </a:solidFill>
            </a:endParaRPr>
          </a:p>
        </p:txBody>
      </p:sp>
      <p:sp>
        <p:nvSpPr>
          <p:cNvPr id="22" name="Rectángulo redondeado 21"/>
          <p:cNvSpPr/>
          <p:nvPr/>
        </p:nvSpPr>
        <p:spPr>
          <a:xfrm>
            <a:off x="5261996" y="3555456"/>
            <a:ext cx="3448595" cy="304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CL" dirty="0"/>
              <a:t>3.- Agregar en </a:t>
            </a:r>
            <a:r>
              <a:rPr lang="es-CL" dirty="0" err="1"/>
              <a:t>ServerApplication</a:t>
            </a:r>
            <a:endParaRPr lang="es-CL" dirty="0"/>
          </a:p>
        </p:txBody>
      </p:sp>
      <p:sp>
        <p:nvSpPr>
          <p:cNvPr id="23" name="Rectángulo redondeado 22"/>
          <p:cNvSpPr/>
          <p:nvPr/>
        </p:nvSpPr>
        <p:spPr>
          <a:xfrm>
            <a:off x="5216428" y="4143451"/>
            <a:ext cx="3448595" cy="304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CL" dirty="0"/>
              <a:t>4.- Configurar </a:t>
            </a:r>
            <a:r>
              <a:rPr lang="es-CL" dirty="0" err="1"/>
              <a:t>properties</a:t>
            </a:r>
            <a:endParaRPr lang="es-CL" dirty="0"/>
          </a:p>
        </p:txBody>
      </p:sp>
      <p:sp>
        <p:nvSpPr>
          <p:cNvPr id="24" name="CuadroTexto 23"/>
          <p:cNvSpPr txBox="1"/>
          <p:nvPr/>
        </p:nvSpPr>
        <p:spPr>
          <a:xfrm>
            <a:off x="6286348" y="4402389"/>
            <a:ext cx="3576364" cy="1015663"/>
          </a:xfrm>
          <a:prstGeom prst="rect">
            <a:avLst/>
          </a:prstGeom>
          <a:noFill/>
        </p:spPr>
        <p:txBody>
          <a:bodyPr wrap="none" rtlCol="0">
            <a:spAutoFit/>
          </a:bodyPr>
          <a:lstStyle/>
          <a:p>
            <a:r>
              <a:rPr lang="es-CL" sz="1200" dirty="0">
                <a:solidFill>
                  <a:srgbClr val="002060"/>
                </a:solidFill>
              </a:rPr>
              <a:t>spring.application.name=</a:t>
            </a:r>
            <a:r>
              <a:rPr lang="es-CL" sz="1200" dirty="0" err="1">
                <a:solidFill>
                  <a:srgbClr val="002060"/>
                </a:solidFill>
              </a:rPr>
              <a:t>netflix</a:t>
            </a:r>
            <a:r>
              <a:rPr lang="es-CL" sz="1200" dirty="0">
                <a:solidFill>
                  <a:srgbClr val="002060"/>
                </a:solidFill>
              </a:rPr>
              <a:t>-eureka-</a:t>
            </a:r>
            <a:r>
              <a:rPr lang="es-CL" sz="1200" dirty="0" err="1">
                <a:solidFill>
                  <a:srgbClr val="002060"/>
                </a:solidFill>
              </a:rPr>
              <a:t>naming</a:t>
            </a:r>
            <a:r>
              <a:rPr lang="es-CL" sz="1200" dirty="0">
                <a:solidFill>
                  <a:srgbClr val="002060"/>
                </a:solidFill>
              </a:rPr>
              <a:t>-server</a:t>
            </a:r>
          </a:p>
          <a:p>
            <a:r>
              <a:rPr lang="es-CL" sz="1200" dirty="0" err="1">
                <a:solidFill>
                  <a:srgbClr val="002060"/>
                </a:solidFill>
              </a:rPr>
              <a:t>server.port</a:t>
            </a:r>
            <a:r>
              <a:rPr lang="es-CL" sz="1200" dirty="0">
                <a:solidFill>
                  <a:srgbClr val="002060"/>
                </a:solidFill>
              </a:rPr>
              <a:t>=8761</a:t>
            </a:r>
          </a:p>
          <a:p>
            <a:r>
              <a:rPr lang="es-CL" sz="1200" dirty="0" err="1">
                <a:solidFill>
                  <a:srgbClr val="002060"/>
                </a:solidFill>
              </a:rPr>
              <a:t>eureka.client.register</a:t>
            </a:r>
            <a:r>
              <a:rPr lang="es-CL" sz="1200" dirty="0">
                <a:solidFill>
                  <a:srgbClr val="002060"/>
                </a:solidFill>
              </a:rPr>
              <a:t>-</a:t>
            </a:r>
            <a:r>
              <a:rPr lang="es-CL" sz="1200" dirty="0" err="1">
                <a:solidFill>
                  <a:srgbClr val="002060"/>
                </a:solidFill>
              </a:rPr>
              <a:t>with</a:t>
            </a:r>
            <a:r>
              <a:rPr lang="es-CL" sz="1200" dirty="0">
                <a:solidFill>
                  <a:srgbClr val="002060"/>
                </a:solidFill>
              </a:rPr>
              <a:t>-eureka=false</a:t>
            </a:r>
          </a:p>
          <a:p>
            <a:r>
              <a:rPr lang="es-CL" sz="1200" dirty="0" err="1">
                <a:solidFill>
                  <a:srgbClr val="002060"/>
                </a:solidFill>
              </a:rPr>
              <a:t>eureka.client.fetch-registry</a:t>
            </a:r>
            <a:r>
              <a:rPr lang="es-CL" sz="1200" dirty="0">
                <a:solidFill>
                  <a:srgbClr val="002060"/>
                </a:solidFill>
              </a:rPr>
              <a:t>=false </a:t>
            </a:r>
            <a:endParaRPr lang="es-CL" sz="1200" dirty="0">
              <a:solidFill>
                <a:srgbClr val="002060"/>
              </a:solidFill>
            </a:endParaRPr>
          </a:p>
          <a:p>
            <a:r>
              <a:rPr lang="es-CL" sz="1200" dirty="0" err="1">
                <a:solidFill>
                  <a:srgbClr val="002060"/>
                </a:solidFill>
              </a:rPr>
              <a:t>eureka.server.enableSelfPreservation</a:t>
            </a:r>
            <a:r>
              <a:rPr lang="es-CL" sz="1200" dirty="0">
                <a:solidFill>
                  <a:srgbClr val="002060"/>
                </a:solidFill>
              </a:rPr>
              <a:t>=false</a:t>
            </a:r>
          </a:p>
        </p:txBody>
      </p:sp>
      <p:sp>
        <p:nvSpPr>
          <p:cNvPr id="26" name="Rectángulo redondeado 25"/>
          <p:cNvSpPr/>
          <p:nvPr/>
        </p:nvSpPr>
        <p:spPr>
          <a:xfrm>
            <a:off x="5216428" y="5491094"/>
            <a:ext cx="3448595" cy="304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CL" dirty="0"/>
              <a:t>5.- En Persona</a:t>
            </a:r>
          </a:p>
        </p:txBody>
      </p:sp>
      <p:sp>
        <p:nvSpPr>
          <p:cNvPr id="5" name="CuadroTexto 4"/>
          <p:cNvSpPr txBox="1"/>
          <p:nvPr/>
        </p:nvSpPr>
        <p:spPr>
          <a:xfrm>
            <a:off x="6525164" y="3838264"/>
            <a:ext cx="1568122" cy="276999"/>
          </a:xfrm>
          <a:prstGeom prst="rect">
            <a:avLst/>
          </a:prstGeom>
          <a:noFill/>
        </p:spPr>
        <p:txBody>
          <a:bodyPr wrap="none" rtlCol="0">
            <a:spAutoFit/>
          </a:bodyPr>
          <a:lstStyle/>
          <a:p>
            <a:r>
              <a:rPr lang="es-CL" sz="1200" dirty="0">
                <a:solidFill>
                  <a:srgbClr val="002060"/>
                </a:solidFill>
              </a:rPr>
              <a:t>@</a:t>
            </a:r>
            <a:r>
              <a:rPr lang="es-CL" sz="1200" dirty="0" err="1">
                <a:solidFill>
                  <a:srgbClr val="002060"/>
                </a:solidFill>
              </a:rPr>
              <a:t>EnableEurekaServer</a:t>
            </a:r>
            <a:endParaRPr lang="es-CL" sz="1200" dirty="0">
              <a:solidFill>
                <a:srgbClr val="002060"/>
              </a:solidFill>
            </a:endParaRPr>
          </a:p>
        </p:txBody>
      </p:sp>
      <p:sp>
        <p:nvSpPr>
          <p:cNvPr id="12" name="CuadroTexto 11"/>
          <p:cNvSpPr txBox="1"/>
          <p:nvPr/>
        </p:nvSpPr>
        <p:spPr>
          <a:xfrm>
            <a:off x="6286349" y="5793610"/>
            <a:ext cx="4449873" cy="646331"/>
          </a:xfrm>
          <a:prstGeom prst="rect">
            <a:avLst/>
          </a:prstGeom>
          <a:noFill/>
        </p:spPr>
        <p:txBody>
          <a:bodyPr wrap="none" rtlCol="0">
            <a:spAutoFit/>
          </a:bodyPr>
          <a:lstStyle/>
          <a:p>
            <a:r>
              <a:rPr lang="es-CL" sz="1200" dirty="0">
                <a:solidFill>
                  <a:srgbClr val="002060"/>
                </a:solidFill>
              </a:rPr>
              <a:t>org.springframework.cloud:spring-cloud-starter-netflix-eureka-client</a:t>
            </a:r>
          </a:p>
          <a:p>
            <a:r>
              <a:rPr lang="es-CL" sz="1200" dirty="0">
                <a:solidFill>
                  <a:srgbClr val="002060"/>
                </a:solidFill>
              </a:rPr>
              <a:t>@</a:t>
            </a:r>
            <a:r>
              <a:rPr lang="es-CL" sz="1200" dirty="0" err="1">
                <a:solidFill>
                  <a:srgbClr val="002060"/>
                </a:solidFill>
              </a:rPr>
              <a:t>EnableDiscoveryClient</a:t>
            </a:r>
            <a:r>
              <a:rPr lang="es-CL" sz="1200" dirty="0">
                <a:solidFill>
                  <a:srgbClr val="002060"/>
                </a:solidFill>
              </a:rPr>
              <a:t> en </a:t>
            </a:r>
            <a:r>
              <a:rPr lang="es-CL" sz="1200" dirty="0" err="1">
                <a:solidFill>
                  <a:srgbClr val="002060"/>
                </a:solidFill>
              </a:rPr>
              <a:t>serverApplication</a:t>
            </a:r>
            <a:endParaRPr lang="es-CL" sz="1200" dirty="0">
              <a:solidFill>
                <a:srgbClr val="002060"/>
              </a:solidFill>
            </a:endParaRPr>
          </a:p>
          <a:p>
            <a:endParaRPr lang="es-CL" sz="1200" dirty="0">
              <a:solidFill>
                <a:srgbClr val="002060"/>
              </a:solidFill>
            </a:endParaRPr>
          </a:p>
        </p:txBody>
      </p:sp>
      <p:sp>
        <p:nvSpPr>
          <p:cNvPr id="25" name="Rectángulo redondeado 24"/>
          <p:cNvSpPr/>
          <p:nvPr/>
        </p:nvSpPr>
        <p:spPr>
          <a:xfrm>
            <a:off x="5216428" y="6239692"/>
            <a:ext cx="3448595" cy="304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CL" dirty="0"/>
              <a:t>6.- </a:t>
            </a:r>
            <a:r>
              <a:rPr lang="es-CL" dirty="0" err="1"/>
              <a:t>Properties</a:t>
            </a:r>
            <a:r>
              <a:rPr lang="es-CL" dirty="0"/>
              <a:t>: Persona</a:t>
            </a:r>
          </a:p>
        </p:txBody>
      </p:sp>
      <p:sp>
        <p:nvSpPr>
          <p:cNvPr id="14" name="CuadroTexto 13"/>
          <p:cNvSpPr txBox="1"/>
          <p:nvPr/>
        </p:nvSpPr>
        <p:spPr>
          <a:xfrm>
            <a:off x="6305104" y="6527471"/>
            <a:ext cx="4458272" cy="276999"/>
          </a:xfrm>
          <a:prstGeom prst="rect">
            <a:avLst/>
          </a:prstGeom>
          <a:noFill/>
        </p:spPr>
        <p:txBody>
          <a:bodyPr wrap="none" rtlCol="0">
            <a:spAutoFit/>
          </a:bodyPr>
          <a:lstStyle/>
          <a:p>
            <a:r>
              <a:rPr lang="es-CL" sz="1200" dirty="0" err="1">
                <a:solidFill>
                  <a:srgbClr val="002060"/>
                </a:solidFill>
              </a:rPr>
              <a:t>eureka.client.serviceUrl.defaultZone</a:t>
            </a:r>
            <a:r>
              <a:rPr lang="es-CL" sz="1200" dirty="0">
                <a:solidFill>
                  <a:srgbClr val="002060"/>
                </a:solidFill>
              </a:rPr>
              <a:t>=</a:t>
            </a:r>
            <a:r>
              <a:rPr lang="es-CL" sz="1200" b="1" dirty="0">
                <a:solidFill>
                  <a:srgbClr val="002060"/>
                </a:solidFill>
              </a:rPr>
              <a:t>http://localhost:8761/eureka</a:t>
            </a:r>
          </a:p>
        </p:txBody>
      </p:sp>
      <p:sp>
        <p:nvSpPr>
          <p:cNvPr id="15" name="Rectángulo 14"/>
          <p:cNvSpPr/>
          <p:nvPr/>
        </p:nvSpPr>
        <p:spPr>
          <a:xfrm>
            <a:off x="1711773" y="3055730"/>
            <a:ext cx="1485900" cy="84256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s-CL"/>
          </a:p>
        </p:txBody>
      </p:sp>
      <p:sp>
        <p:nvSpPr>
          <p:cNvPr id="28" name="Rectángulo 27"/>
          <p:cNvSpPr/>
          <p:nvPr/>
        </p:nvSpPr>
        <p:spPr>
          <a:xfrm>
            <a:off x="1957388" y="3168177"/>
            <a:ext cx="1076325" cy="25683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s-CL" sz="1200" dirty="0">
                <a:solidFill>
                  <a:srgbClr val="002060"/>
                </a:solidFill>
              </a:rPr>
              <a:t>Eureka </a:t>
            </a:r>
            <a:r>
              <a:rPr lang="es-CL" sz="1200" dirty="0" err="1">
                <a:solidFill>
                  <a:srgbClr val="002060"/>
                </a:solidFill>
              </a:rPr>
              <a:t>client</a:t>
            </a:r>
            <a:endParaRPr lang="es-CL" sz="1200" dirty="0">
              <a:solidFill>
                <a:srgbClr val="002060"/>
              </a:solidFill>
            </a:endParaRPr>
          </a:p>
        </p:txBody>
      </p:sp>
      <p:sp>
        <p:nvSpPr>
          <p:cNvPr id="17" name="CuadroTexto 16"/>
          <p:cNvSpPr txBox="1"/>
          <p:nvPr/>
        </p:nvSpPr>
        <p:spPr>
          <a:xfrm>
            <a:off x="1617356" y="2806760"/>
            <a:ext cx="1087092" cy="276999"/>
          </a:xfrm>
          <a:prstGeom prst="rect">
            <a:avLst/>
          </a:prstGeom>
          <a:noFill/>
        </p:spPr>
        <p:txBody>
          <a:bodyPr wrap="none" rtlCol="0">
            <a:spAutoFit/>
          </a:bodyPr>
          <a:lstStyle/>
          <a:p>
            <a:r>
              <a:rPr lang="es-CL" sz="1200" dirty="0" err="1">
                <a:solidFill>
                  <a:srgbClr val="002060"/>
                </a:solidFill>
              </a:rPr>
              <a:t>Microsevicio</a:t>
            </a:r>
            <a:r>
              <a:rPr lang="es-CL" sz="1200" dirty="0">
                <a:solidFill>
                  <a:srgbClr val="002060"/>
                </a:solidFill>
              </a:rPr>
              <a:t> 1</a:t>
            </a:r>
          </a:p>
        </p:txBody>
      </p:sp>
      <p:sp>
        <p:nvSpPr>
          <p:cNvPr id="29" name="Rectángulo 28"/>
          <p:cNvSpPr/>
          <p:nvPr/>
        </p:nvSpPr>
        <p:spPr>
          <a:xfrm>
            <a:off x="1717763" y="4241451"/>
            <a:ext cx="1485900" cy="51164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s-CL"/>
          </a:p>
        </p:txBody>
      </p:sp>
      <p:sp>
        <p:nvSpPr>
          <p:cNvPr id="30" name="Rectángulo 29"/>
          <p:cNvSpPr/>
          <p:nvPr/>
        </p:nvSpPr>
        <p:spPr>
          <a:xfrm>
            <a:off x="1951745" y="4378329"/>
            <a:ext cx="1076325" cy="25683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s-CL" sz="1200" dirty="0">
                <a:solidFill>
                  <a:srgbClr val="002060"/>
                </a:solidFill>
              </a:rPr>
              <a:t>Eureka </a:t>
            </a:r>
            <a:r>
              <a:rPr lang="es-CL" sz="1200" dirty="0" err="1">
                <a:solidFill>
                  <a:srgbClr val="002060"/>
                </a:solidFill>
              </a:rPr>
              <a:t>client</a:t>
            </a:r>
            <a:endParaRPr lang="es-CL" sz="1200" dirty="0">
              <a:solidFill>
                <a:srgbClr val="002060"/>
              </a:solidFill>
            </a:endParaRPr>
          </a:p>
        </p:txBody>
      </p:sp>
      <p:sp>
        <p:nvSpPr>
          <p:cNvPr id="31" name="CuadroTexto 30"/>
          <p:cNvSpPr txBox="1"/>
          <p:nvPr/>
        </p:nvSpPr>
        <p:spPr>
          <a:xfrm>
            <a:off x="1617356" y="4023799"/>
            <a:ext cx="1142172" cy="276999"/>
          </a:xfrm>
          <a:prstGeom prst="rect">
            <a:avLst/>
          </a:prstGeom>
          <a:noFill/>
        </p:spPr>
        <p:txBody>
          <a:bodyPr wrap="none" rtlCol="0">
            <a:spAutoFit/>
          </a:bodyPr>
          <a:lstStyle/>
          <a:p>
            <a:r>
              <a:rPr lang="es-CL" sz="1200" dirty="0" err="1">
                <a:solidFill>
                  <a:srgbClr val="002060"/>
                </a:solidFill>
              </a:rPr>
              <a:t>Microservicio</a:t>
            </a:r>
            <a:r>
              <a:rPr lang="es-CL" sz="1200" dirty="0">
                <a:solidFill>
                  <a:srgbClr val="002060"/>
                </a:solidFill>
              </a:rPr>
              <a:t> 2</a:t>
            </a:r>
          </a:p>
        </p:txBody>
      </p:sp>
      <p:sp>
        <p:nvSpPr>
          <p:cNvPr id="32" name="Rectángulo 31"/>
          <p:cNvSpPr/>
          <p:nvPr/>
        </p:nvSpPr>
        <p:spPr>
          <a:xfrm>
            <a:off x="1973591" y="3556225"/>
            <a:ext cx="1076325" cy="25683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s-CL" sz="1200" dirty="0" err="1">
                <a:solidFill>
                  <a:srgbClr val="002060"/>
                </a:solidFill>
              </a:rPr>
              <a:t>Ribbon</a:t>
            </a:r>
            <a:r>
              <a:rPr lang="es-CL" sz="1200" dirty="0">
                <a:solidFill>
                  <a:srgbClr val="002060"/>
                </a:solidFill>
              </a:rPr>
              <a:t> </a:t>
            </a:r>
            <a:r>
              <a:rPr lang="es-CL" sz="1200" dirty="0" err="1">
                <a:solidFill>
                  <a:srgbClr val="002060"/>
                </a:solidFill>
              </a:rPr>
              <a:t>client</a:t>
            </a:r>
            <a:endParaRPr lang="es-CL" sz="1200" dirty="0">
              <a:solidFill>
                <a:srgbClr val="002060"/>
              </a:solidFill>
            </a:endParaRPr>
          </a:p>
        </p:txBody>
      </p:sp>
      <p:cxnSp>
        <p:nvCxnSpPr>
          <p:cNvPr id="19" name="Conector recto 18"/>
          <p:cNvCxnSpPr>
            <a:endCxn id="32" idx="0"/>
          </p:cNvCxnSpPr>
          <p:nvPr/>
        </p:nvCxnSpPr>
        <p:spPr>
          <a:xfrm>
            <a:off x="2507873" y="3423299"/>
            <a:ext cx="3881" cy="132927"/>
          </a:xfrm>
          <a:prstGeom prst="line">
            <a:avLst/>
          </a:prstGeom>
        </p:spPr>
        <p:style>
          <a:lnRef idx="1">
            <a:schemeClr val="accent1"/>
          </a:lnRef>
          <a:fillRef idx="0">
            <a:schemeClr val="accent1"/>
          </a:fillRef>
          <a:effectRef idx="0">
            <a:schemeClr val="accent1"/>
          </a:effectRef>
          <a:fontRef idx="minor">
            <a:schemeClr val="tx1"/>
          </a:fontRef>
        </p:style>
      </p:cxnSp>
      <p:sp>
        <p:nvSpPr>
          <p:cNvPr id="33" name="Rectángulo 32"/>
          <p:cNvSpPr/>
          <p:nvPr/>
        </p:nvSpPr>
        <p:spPr>
          <a:xfrm>
            <a:off x="3594253" y="3739503"/>
            <a:ext cx="1485900" cy="5447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s-CL" dirty="0">
                <a:solidFill>
                  <a:srgbClr val="002060"/>
                </a:solidFill>
              </a:rPr>
              <a:t>Eureka server</a:t>
            </a:r>
          </a:p>
        </p:txBody>
      </p:sp>
      <p:cxnSp>
        <p:nvCxnSpPr>
          <p:cNvPr id="34" name="Conector recto de flecha 33"/>
          <p:cNvCxnSpPr>
            <a:endCxn id="33" idx="1"/>
          </p:cNvCxnSpPr>
          <p:nvPr/>
        </p:nvCxnSpPr>
        <p:spPr>
          <a:xfrm>
            <a:off x="3028069" y="3296593"/>
            <a:ext cx="566185" cy="71527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7" name="Conector recto de flecha 36"/>
          <p:cNvCxnSpPr>
            <a:stCxn id="30" idx="3"/>
            <a:endCxn id="33" idx="1"/>
          </p:cNvCxnSpPr>
          <p:nvPr/>
        </p:nvCxnSpPr>
        <p:spPr>
          <a:xfrm flipV="1">
            <a:off x="3028069" y="4011864"/>
            <a:ext cx="566184" cy="49488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7" name="Rectángulo 26"/>
          <p:cNvSpPr/>
          <p:nvPr/>
        </p:nvSpPr>
        <p:spPr>
          <a:xfrm>
            <a:off x="1722110" y="5465013"/>
            <a:ext cx="1485900" cy="51164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s-CL"/>
          </a:p>
        </p:txBody>
      </p:sp>
      <p:sp>
        <p:nvSpPr>
          <p:cNvPr id="35" name="Rectángulo 34"/>
          <p:cNvSpPr/>
          <p:nvPr/>
        </p:nvSpPr>
        <p:spPr>
          <a:xfrm>
            <a:off x="1973510" y="5575764"/>
            <a:ext cx="1076325" cy="25683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s-CL" sz="1200" dirty="0">
                <a:solidFill>
                  <a:srgbClr val="002060"/>
                </a:solidFill>
              </a:rPr>
              <a:t>Eureka </a:t>
            </a:r>
            <a:r>
              <a:rPr lang="es-CL" sz="1200" dirty="0" err="1">
                <a:solidFill>
                  <a:srgbClr val="002060"/>
                </a:solidFill>
              </a:rPr>
              <a:t>client</a:t>
            </a:r>
            <a:endParaRPr lang="es-CL" sz="1200" dirty="0">
              <a:solidFill>
                <a:srgbClr val="002060"/>
              </a:solidFill>
            </a:endParaRPr>
          </a:p>
        </p:txBody>
      </p:sp>
      <p:sp>
        <p:nvSpPr>
          <p:cNvPr id="36" name="CuadroTexto 35"/>
          <p:cNvSpPr txBox="1"/>
          <p:nvPr/>
        </p:nvSpPr>
        <p:spPr>
          <a:xfrm>
            <a:off x="1656540" y="5247361"/>
            <a:ext cx="1288045" cy="276999"/>
          </a:xfrm>
          <a:prstGeom prst="rect">
            <a:avLst/>
          </a:prstGeom>
          <a:noFill/>
        </p:spPr>
        <p:txBody>
          <a:bodyPr wrap="none" rtlCol="0">
            <a:spAutoFit/>
          </a:bodyPr>
          <a:lstStyle/>
          <a:p>
            <a:r>
              <a:rPr lang="es-CL" sz="1200" dirty="0" err="1">
                <a:solidFill>
                  <a:srgbClr val="002060"/>
                </a:solidFill>
              </a:rPr>
              <a:t>Microservicio</a:t>
            </a:r>
            <a:r>
              <a:rPr lang="es-CL" sz="1200" dirty="0">
                <a:solidFill>
                  <a:srgbClr val="002060"/>
                </a:solidFill>
              </a:rPr>
              <a:t> ….n</a:t>
            </a:r>
          </a:p>
        </p:txBody>
      </p:sp>
      <p:cxnSp>
        <p:nvCxnSpPr>
          <p:cNvPr id="38" name="Conector recto de flecha 37"/>
          <p:cNvCxnSpPr>
            <a:stCxn id="35" idx="3"/>
            <a:endCxn id="33" idx="1"/>
          </p:cNvCxnSpPr>
          <p:nvPr/>
        </p:nvCxnSpPr>
        <p:spPr>
          <a:xfrm flipV="1">
            <a:off x="3049835" y="4011863"/>
            <a:ext cx="544419" cy="169231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151439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idx="4294967295"/>
          </p:nvPr>
        </p:nvSpPr>
        <p:spPr>
          <a:xfrm>
            <a:off x="0" y="311150"/>
            <a:ext cx="7969250" cy="431800"/>
          </a:xfrm>
        </p:spPr>
        <p:txBody>
          <a:bodyPr>
            <a:normAutofit fontScale="90000"/>
          </a:bodyPr>
          <a:lstStyle/>
          <a:p>
            <a:r>
              <a:rPr lang="es-CL" dirty="0"/>
              <a:t>Arquitectura de microservicios</a:t>
            </a:r>
          </a:p>
        </p:txBody>
      </p:sp>
      <p:sp>
        <p:nvSpPr>
          <p:cNvPr id="11" name="CuadroTexto 10"/>
          <p:cNvSpPr txBox="1"/>
          <p:nvPr/>
        </p:nvSpPr>
        <p:spPr>
          <a:xfrm>
            <a:off x="1829781" y="835205"/>
            <a:ext cx="1146404" cy="461665"/>
          </a:xfrm>
          <a:prstGeom prst="rect">
            <a:avLst/>
          </a:prstGeom>
          <a:noFill/>
        </p:spPr>
        <p:txBody>
          <a:bodyPr wrap="none" rtlCol="0">
            <a:spAutoFit/>
          </a:bodyPr>
          <a:lstStyle/>
          <a:p>
            <a:r>
              <a:rPr lang="es-CL" sz="2400" b="1" dirty="0">
                <a:solidFill>
                  <a:schemeClr val="bg1"/>
                </a:solidFill>
              </a:rPr>
              <a:t>Desafío</a:t>
            </a:r>
          </a:p>
        </p:txBody>
      </p:sp>
      <p:sp>
        <p:nvSpPr>
          <p:cNvPr id="5" name="CuadroTexto 4"/>
          <p:cNvSpPr txBox="1"/>
          <p:nvPr/>
        </p:nvSpPr>
        <p:spPr>
          <a:xfrm>
            <a:off x="1968833" y="2708371"/>
            <a:ext cx="6803693" cy="1323439"/>
          </a:xfrm>
          <a:prstGeom prst="rect">
            <a:avLst/>
          </a:prstGeom>
          <a:noFill/>
        </p:spPr>
        <p:txBody>
          <a:bodyPr wrap="square" rtlCol="0">
            <a:spAutoFit/>
          </a:bodyPr>
          <a:lstStyle/>
          <a:p>
            <a:r>
              <a:rPr lang="es-CL" sz="4000" b="1" dirty="0">
                <a:solidFill>
                  <a:srgbClr val="002060"/>
                </a:solidFill>
              </a:rPr>
              <a:t>Creando y configurando servidor Spring Cloud Gateway</a:t>
            </a:r>
          </a:p>
        </p:txBody>
      </p:sp>
    </p:spTree>
    <p:extLst>
      <p:ext uri="{BB962C8B-B14F-4D97-AF65-F5344CB8AC3E}">
        <p14:creationId xmlns:p14="http://schemas.microsoft.com/office/powerpoint/2010/main" val="13360005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idx="4294967295"/>
          </p:nvPr>
        </p:nvSpPr>
        <p:spPr>
          <a:xfrm>
            <a:off x="0" y="311150"/>
            <a:ext cx="7969250" cy="431800"/>
          </a:xfrm>
        </p:spPr>
        <p:txBody>
          <a:bodyPr>
            <a:normAutofit fontScale="90000"/>
          </a:bodyPr>
          <a:lstStyle/>
          <a:p>
            <a:r>
              <a:rPr lang="es-CL" dirty="0"/>
              <a:t>Arquitectura de microservicios</a:t>
            </a:r>
          </a:p>
        </p:txBody>
      </p:sp>
      <p:sp>
        <p:nvSpPr>
          <p:cNvPr id="11" name="CuadroTexto 10"/>
          <p:cNvSpPr txBox="1"/>
          <p:nvPr/>
        </p:nvSpPr>
        <p:spPr>
          <a:xfrm>
            <a:off x="1829782" y="835205"/>
            <a:ext cx="3375091" cy="461665"/>
          </a:xfrm>
          <a:prstGeom prst="rect">
            <a:avLst/>
          </a:prstGeom>
          <a:noFill/>
        </p:spPr>
        <p:txBody>
          <a:bodyPr wrap="none" rtlCol="0">
            <a:spAutoFit/>
          </a:bodyPr>
          <a:lstStyle/>
          <a:p>
            <a:r>
              <a:rPr lang="es-CL" sz="2400" b="1" dirty="0">
                <a:solidFill>
                  <a:schemeClr val="bg1"/>
                </a:solidFill>
              </a:rPr>
              <a:t>Conectando con </a:t>
            </a:r>
            <a:r>
              <a:rPr lang="es-CL" sz="2400" b="1" dirty="0" err="1">
                <a:solidFill>
                  <a:schemeClr val="bg1"/>
                </a:solidFill>
              </a:rPr>
              <a:t>gateway</a:t>
            </a:r>
            <a:endParaRPr lang="es-CL" sz="2400" b="1" dirty="0">
              <a:solidFill>
                <a:schemeClr val="bg1"/>
              </a:solidFill>
            </a:endParaRPr>
          </a:p>
        </p:txBody>
      </p:sp>
      <p:sp>
        <p:nvSpPr>
          <p:cNvPr id="6" name="CuadroTexto 5"/>
          <p:cNvSpPr txBox="1"/>
          <p:nvPr/>
        </p:nvSpPr>
        <p:spPr>
          <a:xfrm>
            <a:off x="1829781" y="1759132"/>
            <a:ext cx="8550836" cy="369332"/>
          </a:xfrm>
          <a:prstGeom prst="rect">
            <a:avLst/>
          </a:prstGeom>
          <a:noFill/>
        </p:spPr>
        <p:txBody>
          <a:bodyPr wrap="square" rtlCol="0">
            <a:spAutoFit/>
          </a:bodyPr>
          <a:lstStyle/>
          <a:p>
            <a:r>
              <a:rPr lang="es-CL" dirty="0">
                <a:solidFill>
                  <a:srgbClr val="002060"/>
                </a:solidFill>
              </a:rPr>
              <a:t>Creamos un nuevo </a:t>
            </a:r>
            <a:r>
              <a:rPr lang="es-CL" dirty="0">
                <a:solidFill>
                  <a:srgbClr val="002060"/>
                </a:solidFill>
              </a:rPr>
              <a:t>proyecto</a:t>
            </a:r>
            <a:endParaRPr lang="es-CL" dirty="0">
              <a:solidFill>
                <a:srgbClr val="002060"/>
              </a:solidFill>
            </a:endParaRPr>
          </a:p>
        </p:txBody>
      </p:sp>
      <p:sp>
        <p:nvSpPr>
          <p:cNvPr id="8" name="Rectángulo redondeado 7"/>
          <p:cNvSpPr/>
          <p:nvPr/>
        </p:nvSpPr>
        <p:spPr>
          <a:xfrm>
            <a:off x="5320069" y="1694411"/>
            <a:ext cx="3448595" cy="304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CL" dirty="0"/>
              <a:t>1.- Entrar a </a:t>
            </a:r>
            <a:r>
              <a:rPr lang="es-CL" dirty="0"/>
              <a:t>start.spring.io</a:t>
            </a:r>
            <a:endParaRPr lang="es-CL" dirty="0"/>
          </a:p>
        </p:txBody>
      </p:sp>
      <p:sp>
        <p:nvSpPr>
          <p:cNvPr id="16" name="Rectángulo redondeado 15"/>
          <p:cNvSpPr/>
          <p:nvPr/>
        </p:nvSpPr>
        <p:spPr>
          <a:xfrm>
            <a:off x="5320068" y="2068907"/>
            <a:ext cx="3448595" cy="304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CL" dirty="0"/>
              <a:t>2.- Crear proyecto </a:t>
            </a:r>
            <a:r>
              <a:rPr lang="es-CL" dirty="0" err="1"/>
              <a:t>maven</a:t>
            </a:r>
            <a:endParaRPr lang="es-CL" dirty="0"/>
          </a:p>
        </p:txBody>
      </p:sp>
      <p:sp>
        <p:nvSpPr>
          <p:cNvPr id="9" name="CuadroTexto 8"/>
          <p:cNvSpPr txBox="1"/>
          <p:nvPr/>
        </p:nvSpPr>
        <p:spPr>
          <a:xfrm>
            <a:off x="6408743" y="2379717"/>
            <a:ext cx="4148059" cy="646331"/>
          </a:xfrm>
          <a:prstGeom prst="rect">
            <a:avLst/>
          </a:prstGeom>
          <a:noFill/>
        </p:spPr>
        <p:txBody>
          <a:bodyPr wrap="none" rtlCol="0">
            <a:spAutoFit/>
          </a:bodyPr>
          <a:lstStyle/>
          <a:p>
            <a:r>
              <a:rPr lang="es-CL" sz="1200" dirty="0" err="1">
                <a:solidFill>
                  <a:srgbClr val="002060"/>
                </a:solidFill>
              </a:rPr>
              <a:t>Group</a:t>
            </a:r>
            <a:r>
              <a:rPr lang="es-CL" sz="1200" dirty="0">
                <a:solidFill>
                  <a:srgbClr val="002060"/>
                </a:solidFill>
              </a:rPr>
              <a:t>: </a:t>
            </a:r>
            <a:r>
              <a:rPr lang="es-CL" sz="1200" dirty="0" err="1"/>
              <a:t>com.everis.microservicio.gateway</a:t>
            </a:r>
            <a:endParaRPr lang="es-CL" sz="1200" dirty="0">
              <a:solidFill>
                <a:srgbClr val="002060"/>
              </a:solidFill>
            </a:endParaRPr>
          </a:p>
          <a:p>
            <a:r>
              <a:rPr lang="es-CL" sz="1200" dirty="0" err="1">
                <a:solidFill>
                  <a:srgbClr val="002060"/>
                </a:solidFill>
              </a:rPr>
              <a:t>Arfifact</a:t>
            </a:r>
            <a:r>
              <a:rPr lang="es-CL" sz="1200" dirty="0">
                <a:solidFill>
                  <a:srgbClr val="002060"/>
                </a:solidFill>
              </a:rPr>
              <a:t>: </a:t>
            </a:r>
            <a:r>
              <a:rPr lang="es-CL" sz="1200" dirty="0" err="1">
                <a:solidFill>
                  <a:srgbClr val="002060"/>
                </a:solidFill>
              </a:rPr>
              <a:t>spring-boot-gateway</a:t>
            </a:r>
            <a:endParaRPr lang="es-CL" sz="1200" dirty="0">
              <a:solidFill>
                <a:srgbClr val="002060"/>
              </a:solidFill>
            </a:endParaRPr>
          </a:p>
          <a:p>
            <a:r>
              <a:rPr lang="es-CL" sz="1200" dirty="0" err="1">
                <a:solidFill>
                  <a:srgbClr val="002060"/>
                </a:solidFill>
              </a:rPr>
              <a:t>Dependencies:DevTools,Eureka</a:t>
            </a:r>
            <a:r>
              <a:rPr lang="es-CL" sz="1200" dirty="0">
                <a:solidFill>
                  <a:srgbClr val="002060"/>
                </a:solidFill>
              </a:rPr>
              <a:t> Discovery, </a:t>
            </a:r>
            <a:r>
              <a:rPr lang="es-CL" sz="1200" dirty="0" err="1">
                <a:solidFill>
                  <a:srgbClr val="002060"/>
                </a:solidFill>
              </a:rPr>
              <a:t>spring</a:t>
            </a:r>
            <a:r>
              <a:rPr lang="es-CL" sz="1200" dirty="0">
                <a:solidFill>
                  <a:srgbClr val="002060"/>
                </a:solidFill>
              </a:rPr>
              <a:t> </a:t>
            </a:r>
            <a:r>
              <a:rPr lang="es-CL" sz="1200" dirty="0" err="1">
                <a:solidFill>
                  <a:srgbClr val="002060"/>
                </a:solidFill>
              </a:rPr>
              <a:t>cloud</a:t>
            </a:r>
            <a:r>
              <a:rPr lang="es-CL" sz="1200" dirty="0">
                <a:solidFill>
                  <a:srgbClr val="002060"/>
                </a:solidFill>
              </a:rPr>
              <a:t> </a:t>
            </a:r>
            <a:r>
              <a:rPr lang="es-CL" sz="1200" dirty="0" err="1">
                <a:solidFill>
                  <a:srgbClr val="002060"/>
                </a:solidFill>
              </a:rPr>
              <a:t>gateway</a:t>
            </a:r>
            <a:endParaRPr lang="es-CL" sz="1200" dirty="0">
              <a:solidFill>
                <a:srgbClr val="002060"/>
              </a:solidFill>
            </a:endParaRPr>
          </a:p>
        </p:txBody>
      </p:sp>
      <p:sp>
        <p:nvSpPr>
          <p:cNvPr id="22" name="Rectángulo redondeado 21"/>
          <p:cNvSpPr/>
          <p:nvPr/>
        </p:nvSpPr>
        <p:spPr>
          <a:xfrm>
            <a:off x="5320067" y="3039479"/>
            <a:ext cx="3448595" cy="304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CL" dirty="0"/>
              <a:t>3.- Agregar en </a:t>
            </a:r>
            <a:r>
              <a:rPr lang="es-CL" dirty="0" err="1"/>
              <a:t>ServerApplication</a:t>
            </a:r>
            <a:endParaRPr lang="es-CL" dirty="0"/>
          </a:p>
        </p:txBody>
      </p:sp>
      <p:sp>
        <p:nvSpPr>
          <p:cNvPr id="23" name="Rectángulo redondeado 22"/>
          <p:cNvSpPr/>
          <p:nvPr/>
        </p:nvSpPr>
        <p:spPr>
          <a:xfrm>
            <a:off x="5320066" y="3610783"/>
            <a:ext cx="3448595" cy="304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CL" dirty="0"/>
              <a:t>4.- Configurar </a:t>
            </a:r>
            <a:r>
              <a:rPr lang="es-CL" dirty="0" err="1"/>
              <a:t>properties</a:t>
            </a:r>
            <a:endParaRPr lang="es-CL" dirty="0"/>
          </a:p>
        </p:txBody>
      </p:sp>
      <p:sp>
        <p:nvSpPr>
          <p:cNvPr id="24" name="CuadroTexto 23"/>
          <p:cNvSpPr txBox="1"/>
          <p:nvPr/>
        </p:nvSpPr>
        <p:spPr>
          <a:xfrm>
            <a:off x="5362648" y="3913910"/>
            <a:ext cx="2933816" cy="2185214"/>
          </a:xfrm>
          <a:prstGeom prst="rect">
            <a:avLst/>
          </a:prstGeom>
          <a:noFill/>
        </p:spPr>
        <p:txBody>
          <a:bodyPr wrap="none" rtlCol="0">
            <a:spAutoFit/>
          </a:bodyPr>
          <a:lstStyle/>
          <a:p>
            <a:r>
              <a:rPr lang="es-CL" sz="800" dirty="0" err="1"/>
              <a:t>server.port</a:t>
            </a:r>
            <a:r>
              <a:rPr lang="es-CL" sz="800" dirty="0"/>
              <a:t>=8090</a:t>
            </a:r>
          </a:p>
          <a:p>
            <a:r>
              <a:rPr lang="es-CL" sz="800" dirty="0"/>
              <a:t>spring.application.name=</a:t>
            </a:r>
            <a:r>
              <a:rPr lang="es-CL" sz="800" dirty="0" err="1"/>
              <a:t>microservicio-gateway</a:t>
            </a:r>
            <a:endParaRPr lang="es-CL" sz="800" dirty="0"/>
          </a:p>
          <a:p>
            <a:endParaRPr lang="es-CL" sz="800" dirty="0"/>
          </a:p>
          <a:p>
            <a:r>
              <a:rPr lang="es-CL" sz="800" dirty="0" err="1"/>
              <a:t>eureka.client.service</a:t>
            </a:r>
            <a:r>
              <a:rPr lang="es-CL" sz="800" u="sng" dirty="0" err="1"/>
              <a:t>.defaultZone</a:t>
            </a:r>
            <a:r>
              <a:rPr lang="es-CL" sz="800" u="sng" dirty="0"/>
              <a:t>=http://localhost:8761/eureka</a:t>
            </a:r>
          </a:p>
          <a:p>
            <a:endParaRPr lang="es-CL" sz="800" dirty="0"/>
          </a:p>
          <a:p>
            <a:r>
              <a:rPr lang="es-CL" sz="800" dirty="0" err="1"/>
              <a:t>spring.cloud.gateway.routes</a:t>
            </a:r>
            <a:r>
              <a:rPr lang="es-CL" sz="800" dirty="0"/>
              <a:t>[0].id=</a:t>
            </a:r>
            <a:r>
              <a:rPr lang="es-CL" sz="800" dirty="0" err="1"/>
              <a:t>microservicio</a:t>
            </a:r>
            <a:r>
              <a:rPr lang="es-CL" sz="800" dirty="0"/>
              <a:t>-datos</a:t>
            </a:r>
          </a:p>
          <a:p>
            <a:r>
              <a:rPr lang="es-CL" sz="800" dirty="0" err="1"/>
              <a:t>spring.cloud.gateway.routes</a:t>
            </a:r>
            <a:r>
              <a:rPr lang="es-CL" sz="800" dirty="0"/>
              <a:t>[0].</a:t>
            </a:r>
            <a:r>
              <a:rPr lang="es-CL" sz="800" dirty="0" err="1"/>
              <a:t>uri</a:t>
            </a:r>
            <a:r>
              <a:rPr lang="es-CL" sz="800" dirty="0"/>
              <a:t>=lb://microservicio-datos</a:t>
            </a:r>
          </a:p>
          <a:p>
            <a:r>
              <a:rPr lang="es-CL" sz="800" dirty="0" err="1"/>
              <a:t>spring.cloud.gateway.routes</a:t>
            </a:r>
            <a:r>
              <a:rPr lang="es-CL" sz="800" dirty="0"/>
              <a:t>[0].</a:t>
            </a:r>
            <a:r>
              <a:rPr lang="es-CL" sz="800" dirty="0" err="1"/>
              <a:t>predicates</a:t>
            </a:r>
            <a:r>
              <a:rPr lang="es-CL" sz="800" dirty="0"/>
              <a:t>=</a:t>
            </a:r>
            <a:r>
              <a:rPr lang="es-CL" sz="800" dirty="0" err="1"/>
              <a:t>Path</a:t>
            </a:r>
            <a:r>
              <a:rPr lang="es-CL" sz="800" dirty="0"/>
              <a:t>=/api/**</a:t>
            </a:r>
          </a:p>
          <a:p>
            <a:r>
              <a:rPr lang="es-CL" sz="800" dirty="0" err="1"/>
              <a:t>spring.cloud.gateway.routes</a:t>
            </a:r>
            <a:r>
              <a:rPr lang="es-CL" sz="800" dirty="0"/>
              <a:t>[0].</a:t>
            </a:r>
            <a:r>
              <a:rPr lang="es-CL" sz="800" dirty="0" err="1"/>
              <a:t>filters</a:t>
            </a:r>
            <a:r>
              <a:rPr lang="es-CL" sz="800" dirty="0"/>
              <a:t>=</a:t>
            </a:r>
            <a:r>
              <a:rPr lang="es-CL" sz="800" dirty="0" err="1"/>
              <a:t>StripPrefix</a:t>
            </a:r>
            <a:r>
              <a:rPr lang="es-CL" sz="800" dirty="0"/>
              <a:t>=1</a:t>
            </a:r>
          </a:p>
          <a:p>
            <a:endParaRPr lang="es-CL" sz="800" dirty="0"/>
          </a:p>
          <a:p>
            <a:r>
              <a:rPr lang="es-CL" sz="800" dirty="0" err="1"/>
              <a:t>spring.cloud.gateway.routes</a:t>
            </a:r>
            <a:r>
              <a:rPr lang="es-CL" sz="800" dirty="0"/>
              <a:t>[1].id=</a:t>
            </a:r>
            <a:r>
              <a:rPr lang="es-CL" sz="800" dirty="0" err="1"/>
              <a:t>microservicio</a:t>
            </a:r>
            <a:r>
              <a:rPr lang="es-CL" sz="800" dirty="0"/>
              <a:t>-persona</a:t>
            </a:r>
          </a:p>
          <a:p>
            <a:r>
              <a:rPr lang="es-CL" sz="800" dirty="0" err="1"/>
              <a:t>spring.cloud.gateway.routes</a:t>
            </a:r>
            <a:r>
              <a:rPr lang="es-CL" sz="800" dirty="0"/>
              <a:t>[1].</a:t>
            </a:r>
            <a:r>
              <a:rPr lang="es-CL" sz="800" dirty="0" err="1"/>
              <a:t>uri</a:t>
            </a:r>
            <a:r>
              <a:rPr lang="es-CL" sz="800" dirty="0"/>
              <a:t>=lb://microservicio-persona</a:t>
            </a:r>
          </a:p>
          <a:p>
            <a:r>
              <a:rPr lang="es-CL" sz="800" dirty="0" err="1"/>
              <a:t>spring.cloud.gateway.routes</a:t>
            </a:r>
            <a:r>
              <a:rPr lang="es-CL" sz="800" dirty="0"/>
              <a:t>[1].</a:t>
            </a:r>
            <a:r>
              <a:rPr lang="es-CL" sz="800" dirty="0" err="1"/>
              <a:t>predicates</a:t>
            </a:r>
            <a:r>
              <a:rPr lang="es-CL" sz="800" dirty="0"/>
              <a:t>=</a:t>
            </a:r>
            <a:r>
              <a:rPr lang="es-CL" sz="800" dirty="0" err="1"/>
              <a:t>Path</a:t>
            </a:r>
            <a:r>
              <a:rPr lang="es-CL" sz="800" dirty="0"/>
              <a:t>=/api/persona/**</a:t>
            </a:r>
          </a:p>
          <a:p>
            <a:r>
              <a:rPr lang="es-CL" sz="800" dirty="0" err="1"/>
              <a:t>spring.cloud.gateway.routes</a:t>
            </a:r>
            <a:r>
              <a:rPr lang="es-CL" sz="800" dirty="0"/>
              <a:t>[1].</a:t>
            </a:r>
            <a:r>
              <a:rPr lang="es-CL" sz="800" dirty="0" err="1"/>
              <a:t>filters</a:t>
            </a:r>
            <a:r>
              <a:rPr lang="es-CL" sz="800" dirty="0"/>
              <a:t>=</a:t>
            </a:r>
            <a:r>
              <a:rPr lang="es-CL" sz="800" dirty="0" err="1"/>
              <a:t>StripPrefix</a:t>
            </a:r>
            <a:r>
              <a:rPr lang="es-CL" sz="800" dirty="0"/>
              <a:t>=2</a:t>
            </a:r>
          </a:p>
          <a:p>
            <a:endParaRPr lang="es-CL" sz="800" dirty="0"/>
          </a:p>
          <a:p>
            <a:endParaRPr lang="es-CL" sz="800" dirty="0"/>
          </a:p>
          <a:p>
            <a:r>
              <a:rPr lang="es-CL" sz="800" dirty="0" err="1"/>
              <a:t>spring.cloud.loadbalancer.r</a:t>
            </a:r>
            <a:r>
              <a:rPr lang="es-CL" sz="800" u="sng" dirty="0" err="1"/>
              <a:t>ibbon.enabled</a:t>
            </a:r>
            <a:r>
              <a:rPr lang="es-CL" sz="800" u="sng" dirty="0"/>
              <a:t>=false</a:t>
            </a:r>
            <a:endParaRPr lang="es-CL" sz="800" dirty="0">
              <a:solidFill>
                <a:srgbClr val="002060"/>
              </a:solidFill>
            </a:endParaRPr>
          </a:p>
        </p:txBody>
      </p:sp>
      <p:sp>
        <p:nvSpPr>
          <p:cNvPr id="5" name="CuadroTexto 4"/>
          <p:cNvSpPr txBox="1"/>
          <p:nvPr/>
        </p:nvSpPr>
        <p:spPr>
          <a:xfrm>
            <a:off x="6408743" y="3338196"/>
            <a:ext cx="1528303" cy="276999"/>
          </a:xfrm>
          <a:prstGeom prst="rect">
            <a:avLst/>
          </a:prstGeom>
          <a:noFill/>
        </p:spPr>
        <p:txBody>
          <a:bodyPr wrap="none" rtlCol="0">
            <a:spAutoFit/>
          </a:bodyPr>
          <a:lstStyle/>
          <a:p>
            <a:r>
              <a:rPr lang="es-CL" sz="1200" dirty="0"/>
              <a:t>@</a:t>
            </a:r>
            <a:r>
              <a:rPr lang="es-CL" sz="1200" dirty="0" err="1"/>
              <a:t>EnableEurekaClient</a:t>
            </a:r>
            <a:endParaRPr lang="es-CL" sz="1200" dirty="0">
              <a:solidFill>
                <a:srgbClr val="002060"/>
              </a:solidFill>
            </a:endParaRPr>
          </a:p>
        </p:txBody>
      </p:sp>
      <p:sp>
        <p:nvSpPr>
          <p:cNvPr id="25" name="Rectángulo redondeado 24"/>
          <p:cNvSpPr/>
          <p:nvPr/>
        </p:nvSpPr>
        <p:spPr>
          <a:xfrm>
            <a:off x="5320065" y="6245440"/>
            <a:ext cx="3448595" cy="304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CL" dirty="0"/>
              <a:t>6.- Probar la </a:t>
            </a:r>
            <a:r>
              <a:rPr lang="es-CL" dirty="0" err="1"/>
              <a:t>url</a:t>
            </a:r>
            <a:endParaRPr lang="es-CL" dirty="0"/>
          </a:p>
        </p:txBody>
      </p:sp>
      <p:sp>
        <p:nvSpPr>
          <p:cNvPr id="35" name="Elipse 34"/>
          <p:cNvSpPr/>
          <p:nvPr/>
        </p:nvSpPr>
        <p:spPr>
          <a:xfrm>
            <a:off x="1943101" y="2743201"/>
            <a:ext cx="2181225" cy="5238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dirty="0" err="1"/>
              <a:t>Route</a:t>
            </a:r>
            <a:endParaRPr lang="es-CL" dirty="0"/>
          </a:p>
        </p:txBody>
      </p:sp>
      <p:sp>
        <p:nvSpPr>
          <p:cNvPr id="36" name="Elipse 35"/>
          <p:cNvSpPr/>
          <p:nvPr/>
        </p:nvSpPr>
        <p:spPr>
          <a:xfrm>
            <a:off x="2338385" y="4652931"/>
            <a:ext cx="1390650" cy="36774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dirty="0"/>
              <a:t>Persona</a:t>
            </a:r>
          </a:p>
        </p:txBody>
      </p:sp>
      <p:sp>
        <p:nvSpPr>
          <p:cNvPr id="7" name="Rectángulo redondeado 6"/>
          <p:cNvSpPr/>
          <p:nvPr/>
        </p:nvSpPr>
        <p:spPr>
          <a:xfrm>
            <a:off x="2617962" y="3789464"/>
            <a:ext cx="831497" cy="278674"/>
          </a:xfrm>
          <a:prstGeom prst="round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s-CL" dirty="0">
                <a:solidFill>
                  <a:srgbClr val="002060"/>
                </a:solidFill>
              </a:rPr>
              <a:t>Proxy</a:t>
            </a:r>
          </a:p>
        </p:txBody>
      </p:sp>
      <p:cxnSp>
        <p:nvCxnSpPr>
          <p:cNvPr id="13" name="Conector recto de flecha 12"/>
          <p:cNvCxnSpPr>
            <a:stCxn id="35" idx="4"/>
            <a:endCxn id="7" idx="0"/>
          </p:cNvCxnSpPr>
          <p:nvPr/>
        </p:nvCxnSpPr>
        <p:spPr>
          <a:xfrm flipH="1">
            <a:off x="3033711" y="3267076"/>
            <a:ext cx="3" cy="5223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Conector recto de flecha 19"/>
          <p:cNvCxnSpPr>
            <a:stCxn id="7" idx="2"/>
            <a:endCxn id="36" idx="0"/>
          </p:cNvCxnSpPr>
          <p:nvPr/>
        </p:nvCxnSpPr>
        <p:spPr>
          <a:xfrm>
            <a:off x="3033710" y="4068138"/>
            <a:ext cx="0" cy="5847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CuadroTexto 20"/>
          <p:cNvSpPr txBox="1"/>
          <p:nvPr/>
        </p:nvSpPr>
        <p:spPr>
          <a:xfrm>
            <a:off x="3033710" y="3326124"/>
            <a:ext cx="652743" cy="369332"/>
          </a:xfrm>
          <a:prstGeom prst="rect">
            <a:avLst/>
          </a:prstGeom>
          <a:noFill/>
        </p:spPr>
        <p:txBody>
          <a:bodyPr wrap="none" rtlCol="0">
            <a:spAutoFit/>
          </a:bodyPr>
          <a:lstStyle/>
          <a:p>
            <a:r>
              <a:rPr lang="es-CL" dirty="0">
                <a:solidFill>
                  <a:srgbClr val="002060"/>
                </a:solidFill>
              </a:rPr>
              <a:t>8090</a:t>
            </a:r>
            <a:endParaRPr lang="es-CL" dirty="0">
              <a:solidFill>
                <a:srgbClr val="002060"/>
              </a:solidFill>
            </a:endParaRPr>
          </a:p>
        </p:txBody>
      </p:sp>
      <p:sp>
        <p:nvSpPr>
          <p:cNvPr id="38" name="CuadroTexto 37"/>
          <p:cNvSpPr txBox="1"/>
          <p:nvPr/>
        </p:nvSpPr>
        <p:spPr>
          <a:xfrm>
            <a:off x="3033710" y="4128591"/>
            <a:ext cx="652743" cy="369332"/>
          </a:xfrm>
          <a:prstGeom prst="rect">
            <a:avLst/>
          </a:prstGeom>
          <a:noFill/>
        </p:spPr>
        <p:txBody>
          <a:bodyPr wrap="none" rtlCol="0">
            <a:spAutoFit/>
          </a:bodyPr>
          <a:lstStyle/>
          <a:p>
            <a:r>
              <a:rPr lang="es-CL" dirty="0">
                <a:solidFill>
                  <a:srgbClr val="002060"/>
                </a:solidFill>
              </a:rPr>
              <a:t>8001</a:t>
            </a:r>
            <a:endParaRPr lang="es-CL" dirty="0">
              <a:solidFill>
                <a:srgbClr val="002060"/>
              </a:solidFill>
            </a:endParaRPr>
          </a:p>
        </p:txBody>
      </p:sp>
    </p:spTree>
    <p:extLst>
      <p:ext uri="{BB962C8B-B14F-4D97-AF65-F5344CB8AC3E}">
        <p14:creationId xmlns:p14="http://schemas.microsoft.com/office/powerpoint/2010/main" val="140967085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idx="4294967295"/>
          </p:nvPr>
        </p:nvSpPr>
        <p:spPr>
          <a:xfrm>
            <a:off x="0" y="311150"/>
            <a:ext cx="7969250" cy="431800"/>
          </a:xfrm>
        </p:spPr>
        <p:txBody>
          <a:bodyPr>
            <a:normAutofit fontScale="90000"/>
          </a:bodyPr>
          <a:lstStyle/>
          <a:p>
            <a:r>
              <a:rPr lang="es-CL" dirty="0"/>
              <a:t>Arquitectura de microservicios</a:t>
            </a:r>
          </a:p>
        </p:txBody>
      </p:sp>
      <p:sp>
        <p:nvSpPr>
          <p:cNvPr id="11" name="CuadroTexto 10"/>
          <p:cNvSpPr txBox="1"/>
          <p:nvPr/>
        </p:nvSpPr>
        <p:spPr>
          <a:xfrm>
            <a:off x="1829782" y="835205"/>
            <a:ext cx="2984087" cy="461665"/>
          </a:xfrm>
          <a:prstGeom prst="rect">
            <a:avLst/>
          </a:prstGeom>
          <a:noFill/>
        </p:spPr>
        <p:txBody>
          <a:bodyPr wrap="none" rtlCol="0">
            <a:spAutoFit/>
          </a:bodyPr>
          <a:lstStyle/>
          <a:p>
            <a:r>
              <a:rPr lang="es-CL" sz="2400" b="1" dirty="0">
                <a:solidFill>
                  <a:schemeClr val="tx2"/>
                </a:solidFill>
              </a:rPr>
              <a:t>Spring Cloud Gateway</a:t>
            </a:r>
            <a:endParaRPr lang="es-CL" sz="2400" b="1" dirty="0">
              <a:solidFill>
                <a:schemeClr val="tx2"/>
              </a:solidFill>
            </a:endParaRPr>
          </a:p>
        </p:txBody>
      </p:sp>
      <p:sp>
        <p:nvSpPr>
          <p:cNvPr id="6" name="CuadroTexto 5"/>
          <p:cNvSpPr txBox="1"/>
          <p:nvPr/>
        </p:nvSpPr>
        <p:spPr>
          <a:xfrm>
            <a:off x="1829781" y="1759132"/>
            <a:ext cx="8550836" cy="923330"/>
          </a:xfrm>
          <a:prstGeom prst="rect">
            <a:avLst/>
          </a:prstGeom>
          <a:noFill/>
        </p:spPr>
        <p:txBody>
          <a:bodyPr wrap="square" rtlCol="0">
            <a:spAutoFit/>
          </a:bodyPr>
          <a:lstStyle/>
          <a:p>
            <a:r>
              <a:rPr lang="es-CL" dirty="0">
                <a:solidFill>
                  <a:srgbClr val="002060"/>
                </a:solidFill>
              </a:rPr>
              <a:t>Es una herramienta que actúa como </a:t>
            </a:r>
            <a:r>
              <a:rPr lang="es-CL" dirty="0" err="1">
                <a:solidFill>
                  <a:srgbClr val="002060"/>
                </a:solidFill>
              </a:rPr>
              <a:t>Edge</a:t>
            </a:r>
            <a:r>
              <a:rPr lang="es-CL" dirty="0">
                <a:solidFill>
                  <a:srgbClr val="002060"/>
                </a:solidFill>
              </a:rPr>
              <a:t> Server, provee de un acceso único a los servicios mediante un puerto conocido, desde ahí llama a los servicios instanciados en Eureka, </a:t>
            </a:r>
            <a:r>
              <a:rPr lang="es-CL" dirty="0">
                <a:solidFill>
                  <a:srgbClr val="002060"/>
                </a:solidFill>
              </a:rPr>
              <a:t>y en este caso usaremos “Spring load </a:t>
            </a:r>
            <a:r>
              <a:rPr lang="es-CL" dirty="0" err="1">
                <a:solidFill>
                  <a:srgbClr val="002060"/>
                </a:solidFill>
              </a:rPr>
              <a:t>balancer</a:t>
            </a:r>
            <a:r>
              <a:rPr lang="es-CL" dirty="0">
                <a:solidFill>
                  <a:srgbClr val="002060"/>
                </a:solidFill>
              </a:rPr>
              <a:t>” </a:t>
            </a:r>
            <a:r>
              <a:rPr lang="es-CL" dirty="0">
                <a:solidFill>
                  <a:srgbClr val="002060"/>
                </a:solidFill>
              </a:rPr>
              <a:t>para conocer los servicios.</a:t>
            </a:r>
          </a:p>
        </p:txBody>
      </p:sp>
      <p:grpSp>
        <p:nvGrpSpPr>
          <p:cNvPr id="20" name="Grupo 19"/>
          <p:cNvGrpSpPr/>
          <p:nvPr/>
        </p:nvGrpSpPr>
        <p:grpSpPr>
          <a:xfrm>
            <a:off x="4101600" y="5549929"/>
            <a:ext cx="1690767" cy="934793"/>
            <a:chOff x="1392067" y="4792580"/>
            <a:chExt cx="1690767" cy="934793"/>
          </a:xfrm>
        </p:grpSpPr>
        <p:sp>
          <p:nvSpPr>
            <p:cNvPr id="8" name="Rectángulo redondeado 7"/>
            <p:cNvSpPr/>
            <p:nvPr/>
          </p:nvSpPr>
          <p:spPr>
            <a:xfrm>
              <a:off x="1392067" y="4792580"/>
              <a:ext cx="1690767" cy="934793"/>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s-CL"/>
            </a:p>
          </p:txBody>
        </p:sp>
        <p:sp>
          <p:nvSpPr>
            <p:cNvPr id="7" name="Rectángulo redondeado 6"/>
            <p:cNvSpPr/>
            <p:nvPr/>
          </p:nvSpPr>
          <p:spPr>
            <a:xfrm>
              <a:off x="1480457" y="4981303"/>
              <a:ext cx="1201783" cy="278674"/>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s-CL" sz="1400" dirty="0">
                  <a:solidFill>
                    <a:srgbClr val="002060"/>
                  </a:solidFill>
                </a:rPr>
                <a:t>Microservicio</a:t>
              </a:r>
            </a:p>
          </p:txBody>
        </p:sp>
        <p:sp>
          <p:nvSpPr>
            <p:cNvPr id="18" name="Rectángulo redondeado 17"/>
            <p:cNvSpPr/>
            <p:nvPr/>
          </p:nvSpPr>
          <p:spPr>
            <a:xfrm>
              <a:off x="1632857" y="5133703"/>
              <a:ext cx="1201783" cy="278674"/>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s-CL" sz="1400" dirty="0">
                  <a:solidFill>
                    <a:srgbClr val="002060"/>
                  </a:solidFill>
                </a:rPr>
                <a:t>Microservicio</a:t>
              </a:r>
            </a:p>
          </p:txBody>
        </p:sp>
        <p:sp>
          <p:nvSpPr>
            <p:cNvPr id="19" name="Rectángulo redondeado 18"/>
            <p:cNvSpPr/>
            <p:nvPr/>
          </p:nvSpPr>
          <p:spPr>
            <a:xfrm>
              <a:off x="1785257" y="5286103"/>
              <a:ext cx="1201783" cy="278674"/>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s-CL" sz="1400" dirty="0">
                  <a:solidFill>
                    <a:srgbClr val="002060"/>
                  </a:solidFill>
                </a:rPr>
                <a:t>Microservicio</a:t>
              </a:r>
            </a:p>
          </p:txBody>
        </p:sp>
      </p:grpSp>
      <p:pic>
        <p:nvPicPr>
          <p:cNvPr id="21" name="Imagen 20"/>
          <p:cNvPicPr>
            <a:picLocks noChangeAspect="1"/>
          </p:cNvPicPr>
          <p:nvPr/>
        </p:nvPicPr>
        <p:blipFill>
          <a:blip r:embed="rId3"/>
          <a:stretch>
            <a:fillRect/>
          </a:stretch>
        </p:blipFill>
        <p:spPr>
          <a:xfrm>
            <a:off x="4675235" y="2928117"/>
            <a:ext cx="601400" cy="865279"/>
          </a:xfrm>
          <a:prstGeom prst="rect">
            <a:avLst/>
          </a:prstGeom>
        </p:spPr>
      </p:pic>
      <p:cxnSp>
        <p:nvCxnSpPr>
          <p:cNvPr id="23" name="Conector recto de flecha 22"/>
          <p:cNvCxnSpPr>
            <a:stCxn id="21" idx="2"/>
          </p:cNvCxnSpPr>
          <p:nvPr/>
        </p:nvCxnSpPr>
        <p:spPr>
          <a:xfrm flipH="1">
            <a:off x="4962223" y="3793396"/>
            <a:ext cx="13712" cy="4158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Conector recto de flecha 24"/>
          <p:cNvCxnSpPr>
            <a:stCxn id="50" idx="3"/>
            <a:endCxn id="46" idx="1"/>
          </p:cNvCxnSpPr>
          <p:nvPr/>
        </p:nvCxnSpPr>
        <p:spPr>
          <a:xfrm flipV="1">
            <a:off x="5771274" y="4577452"/>
            <a:ext cx="1045781" cy="272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Conector recto de flecha 26"/>
          <p:cNvCxnSpPr>
            <a:endCxn id="8" idx="0"/>
          </p:cNvCxnSpPr>
          <p:nvPr/>
        </p:nvCxnSpPr>
        <p:spPr>
          <a:xfrm flipH="1">
            <a:off x="4946983" y="4775308"/>
            <a:ext cx="15240" cy="7746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Conector recto de flecha 28"/>
          <p:cNvCxnSpPr>
            <a:stCxn id="8" idx="3"/>
            <a:endCxn id="14" idx="1"/>
          </p:cNvCxnSpPr>
          <p:nvPr/>
        </p:nvCxnSpPr>
        <p:spPr>
          <a:xfrm>
            <a:off x="5792367" y="6017325"/>
            <a:ext cx="955523" cy="261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35" name="Grupo 34"/>
          <p:cNvGrpSpPr/>
          <p:nvPr/>
        </p:nvGrpSpPr>
        <p:grpSpPr>
          <a:xfrm>
            <a:off x="6747889" y="5760423"/>
            <a:ext cx="1608232" cy="566057"/>
            <a:chOff x="3635829" y="5488414"/>
            <a:chExt cx="1608232" cy="566057"/>
          </a:xfrm>
        </p:grpSpPr>
        <p:grpSp>
          <p:nvGrpSpPr>
            <p:cNvPr id="13" name="Grupo 12"/>
            <p:cNvGrpSpPr/>
            <p:nvPr/>
          </p:nvGrpSpPr>
          <p:grpSpPr>
            <a:xfrm>
              <a:off x="3635829" y="5488414"/>
              <a:ext cx="1544468" cy="566057"/>
              <a:chOff x="627017" y="3535680"/>
              <a:chExt cx="1544468" cy="566057"/>
            </a:xfrm>
          </p:grpSpPr>
          <p:sp>
            <p:nvSpPr>
              <p:cNvPr id="14" name="Rectángulo redondeado 13"/>
              <p:cNvSpPr/>
              <p:nvPr/>
            </p:nvSpPr>
            <p:spPr>
              <a:xfrm>
                <a:off x="627017" y="3535680"/>
                <a:ext cx="1544468" cy="56605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s-CL"/>
              </a:p>
            </p:txBody>
          </p:sp>
          <p:pic>
            <p:nvPicPr>
              <p:cNvPr id="15" name="Imagen 14"/>
              <p:cNvPicPr>
                <a:picLocks noChangeAspect="1"/>
              </p:cNvPicPr>
              <p:nvPr/>
            </p:nvPicPr>
            <p:blipFill>
              <a:blip r:embed="rId4"/>
              <a:stretch>
                <a:fillRect/>
              </a:stretch>
            </p:blipFill>
            <p:spPr>
              <a:xfrm>
                <a:off x="753699" y="3553319"/>
                <a:ext cx="742621" cy="472577"/>
              </a:xfrm>
              <a:prstGeom prst="rect">
                <a:avLst/>
              </a:prstGeom>
            </p:spPr>
          </p:pic>
        </p:grpSp>
        <p:sp>
          <p:nvSpPr>
            <p:cNvPr id="33" name="CuadroTexto 32"/>
            <p:cNvSpPr txBox="1"/>
            <p:nvPr/>
          </p:nvSpPr>
          <p:spPr>
            <a:xfrm>
              <a:off x="4421976" y="5567201"/>
              <a:ext cx="822085" cy="369332"/>
            </a:xfrm>
            <a:prstGeom prst="rect">
              <a:avLst/>
            </a:prstGeom>
            <a:noFill/>
          </p:spPr>
          <p:txBody>
            <a:bodyPr wrap="none" rtlCol="0">
              <a:spAutoFit/>
            </a:bodyPr>
            <a:lstStyle/>
            <a:p>
              <a:r>
                <a:rPr lang="es-CL" dirty="0">
                  <a:solidFill>
                    <a:srgbClr val="002060"/>
                  </a:solidFill>
                </a:rPr>
                <a:t>Eureka</a:t>
              </a:r>
            </a:p>
          </p:txBody>
        </p:sp>
      </p:grpSp>
      <p:sp>
        <p:nvSpPr>
          <p:cNvPr id="31" name="CuadroTexto 30"/>
          <p:cNvSpPr txBox="1"/>
          <p:nvPr/>
        </p:nvSpPr>
        <p:spPr>
          <a:xfrm>
            <a:off x="6013813" y="3106239"/>
            <a:ext cx="2342308" cy="369332"/>
          </a:xfrm>
          <a:prstGeom prst="rect">
            <a:avLst/>
          </a:prstGeom>
          <a:noFill/>
        </p:spPr>
        <p:txBody>
          <a:bodyPr wrap="none" rtlCol="0">
            <a:spAutoFit/>
          </a:bodyPr>
          <a:lstStyle/>
          <a:p>
            <a:r>
              <a:rPr lang="es-CL" dirty="0">
                <a:solidFill>
                  <a:srgbClr val="002060"/>
                </a:solidFill>
              </a:rPr>
              <a:t>Cualquier tipo de App.</a:t>
            </a:r>
          </a:p>
        </p:txBody>
      </p:sp>
      <p:sp>
        <p:nvSpPr>
          <p:cNvPr id="34" name="Flecha derecha 33"/>
          <p:cNvSpPr/>
          <p:nvPr/>
        </p:nvSpPr>
        <p:spPr>
          <a:xfrm>
            <a:off x="5434713" y="3106239"/>
            <a:ext cx="579100" cy="3693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38" name="CuadroTexto 37"/>
          <p:cNvSpPr txBox="1"/>
          <p:nvPr/>
        </p:nvSpPr>
        <p:spPr>
          <a:xfrm>
            <a:off x="1529407" y="4051308"/>
            <a:ext cx="2162693" cy="646331"/>
          </a:xfrm>
          <a:prstGeom prst="rect">
            <a:avLst/>
          </a:prstGeom>
          <a:noFill/>
        </p:spPr>
        <p:txBody>
          <a:bodyPr wrap="square" rtlCol="0">
            <a:spAutoFit/>
          </a:bodyPr>
          <a:lstStyle/>
          <a:p>
            <a:r>
              <a:rPr lang="es-CL" dirty="0">
                <a:solidFill>
                  <a:srgbClr val="002060"/>
                </a:solidFill>
              </a:rPr>
              <a:t>También se podría hacer con </a:t>
            </a:r>
            <a:r>
              <a:rPr lang="es-CL" dirty="0" err="1">
                <a:solidFill>
                  <a:srgbClr val="002060"/>
                </a:solidFill>
              </a:rPr>
              <a:t>Zuul</a:t>
            </a:r>
            <a:r>
              <a:rPr lang="es-CL" dirty="0">
                <a:solidFill>
                  <a:srgbClr val="002060"/>
                </a:solidFill>
              </a:rPr>
              <a:t> de </a:t>
            </a:r>
            <a:endParaRPr lang="es-CL" dirty="0">
              <a:solidFill>
                <a:srgbClr val="002060"/>
              </a:solidFill>
            </a:endParaRPr>
          </a:p>
        </p:txBody>
      </p:sp>
      <p:sp>
        <p:nvSpPr>
          <p:cNvPr id="46" name="Rectángulo redondeado 45"/>
          <p:cNvSpPr/>
          <p:nvPr/>
        </p:nvSpPr>
        <p:spPr>
          <a:xfrm>
            <a:off x="6817055" y="4191863"/>
            <a:ext cx="1801979" cy="771176"/>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s-CL"/>
          </a:p>
        </p:txBody>
      </p:sp>
      <p:pic>
        <p:nvPicPr>
          <p:cNvPr id="47" name="Picture 3" descr="Qué es Spring Cloud?)"/>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988931" y="3944785"/>
            <a:ext cx="1630102" cy="897548"/>
          </a:xfrm>
          <a:prstGeom prst="rect">
            <a:avLst/>
          </a:prstGeom>
          <a:noFill/>
          <a:extLst>
            <a:ext uri="{909E8E84-426E-40DD-AFC4-6F175D3DCCD1}">
              <a14:hiddenFill xmlns:a14="http://schemas.microsoft.com/office/drawing/2010/main">
                <a:solidFill>
                  <a:srgbClr val="FFFFFF"/>
                </a:solidFill>
              </a14:hiddenFill>
            </a:ext>
          </a:extLst>
        </p:spPr>
      </p:pic>
      <p:sp>
        <p:nvSpPr>
          <p:cNvPr id="48" name="CuadroTexto 47"/>
          <p:cNvSpPr txBox="1"/>
          <p:nvPr/>
        </p:nvSpPr>
        <p:spPr>
          <a:xfrm>
            <a:off x="7028983" y="4512972"/>
            <a:ext cx="1451038" cy="369332"/>
          </a:xfrm>
          <a:prstGeom prst="rect">
            <a:avLst/>
          </a:prstGeom>
          <a:noFill/>
        </p:spPr>
        <p:txBody>
          <a:bodyPr wrap="none" rtlCol="0">
            <a:spAutoFit/>
          </a:bodyPr>
          <a:lstStyle/>
          <a:p>
            <a:r>
              <a:rPr lang="es-CL" dirty="0" err="1">
                <a:solidFill>
                  <a:srgbClr val="002060"/>
                </a:solidFill>
              </a:rPr>
              <a:t>LoadBalancer</a:t>
            </a:r>
            <a:endParaRPr lang="es-CL" dirty="0">
              <a:solidFill>
                <a:srgbClr val="002060"/>
              </a:solidFill>
            </a:endParaRPr>
          </a:p>
        </p:txBody>
      </p:sp>
      <p:sp>
        <p:nvSpPr>
          <p:cNvPr id="50" name="Rectángulo redondeado 49"/>
          <p:cNvSpPr/>
          <p:nvPr/>
        </p:nvSpPr>
        <p:spPr>
          <a:xfrm>
            <a:off x="3969295" y="4194590"/>
            <a:ext cx="1801979" cy="771176"/>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s-CL"/>
          </a:p>
        </p:txBody>
      </p:sp>
      <p:pic>
        <p:nvPicPr>
          <p:cNvPr id="51" name="Picture 3" descr="Qué es Spring Cloud?)"/>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104236" y="3968044"/>
            <a:ext cx="1630102" cy="897548"/>
          </a:xfrm>
          <a:prstGeom prst="rect">
            <a:avLst/>
          </a:prstGeom>
          <a:noFill/>
          <a:extLst>
            <a:ext uri="{909E8E84-426E-40DD-AFC4-6F175D3DCCD1}">
              <a14:hiddenFill xmlns:a14="http://schemas.microsoft.com/office/drawing/2010/main">
                <a:solidFill>
                  <a:srgbClr val="FFFFFF"/>
                </a:solidFill>
              </a14:hiddenFill>
            </a:ext>
          </a:extLst>
        </p:spPr>
      </p:pic>
      <p:sp>
        <p:nvSpPr>
          <p:cNvPr id="52" name="CuadroTexto 51"/>
          <p:cNvSpPr txBox="1"/>
          <p:nvPr/>
        </p:nvSpPr>
        <p:spPr>
          <a:xfrm>
            <a:off x="4464916" y="4569266"/>
            <a:ext cx="1000787" cy="369332"/>
          </a:xfrm>
          <a:prstGeom prst="rect">
            <a:avLst/>
          </a:prstGeom>
          <a:noFill/>
        </p:spPr>
        <p:txBody>
          <a:bodyPr wrap="none" rtlCol="0">
            <a:spAutoFit/>
          </a:bodyPr>
          <a:lstStyle/>
          <a:p>
            <a:r>
              <a:rPr lang="es-CL" dirty="0">
                <a:solidFill>
                  <a:srgbClr val="002060"/>
                </a:solidFill>
              </a:rPr>
              <a:t>Gateway</a:t>
            </a:r>
            <a:endParaRPr lang="es-CL" dirty="0">
              <a:solidFill>
                <a:srgbClr val="002060"/>
              </a:solidFill>
            </a:endParaRPr>
          </a:p>
        </p:txBody>
      </p:sp>
      <p:pic>
        <p:nvPicPr>
          <p:cNvPr id="53" name="Imagen 52"/>
          <p:cNvPicPr>
            <a:picLocks noChangeAspect="1"/>
          </p:cNvPicPr>
          <p:nvPr/>
        </p:nvPicPr>
        <p:blipFill>
          <a:blip r:embed="rId4"/>
          <a:stretch>
            <a:fillRect/>
          </a:stretch>
        </p:blipFill>
        <p:spPr>
          <a:xfrm>
            <a:off x="3291088" y="4391681"/>
            <a:ext cx="528748" cy="336476"/>
          </a:xfrm>
          <a:prstGeom prst="rect">
            <a:avLst/>
          </a:prstGeom>
        </p:spPr>
      </p:pic>
    </p:spTree>
    <p:extLst>
      <p:ext uri="{BB962C8B-B14F-4D97-AF65-F5344CB8AC3E}">
        <p14:creationId xmlns:p14="http://schemas.microsoft.com/office/powerpoint/2010/main" val="163430161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idx="4294967295"/>
          </p:nvPr>
        </p:nvSpPr>
        <p:spPr>
          <a:xfrm>
            <a:off x="0" y="311150"/>
            <a:ext cx="7969250" cy="431800"/>
          </a:xfrm>
        </p:spPr>
        <p:txBody>
          <a:bodyPr>
            <a:normAutofit fontScale="90000"/>
          </a:bodyPr>
          <a:lstStyle/>
          <a:p>
            <a:r>
              <a:rPr lang="es-CL" dirty="0"/>
              <a:t>Arquitectura de microservicios</a:t>
            </a:r>
          </a:p>
        </p:txBody>
      </p:sp>
      <p:sp>
        <p:nvSpPr>
          <p:cNvPr id="11" name="CuadroTexto 10"/>
          <p:cNvSpPr txBox="1"/>
          <p:nvPr/>
        </p:nvSpPr>
        <p:spPr>
          <a:xfrm>
            <a:off x="1829781" y="835205"/>
            <a:ext cx="1865704" cy="461665"/>
          </a:xfrm>
          <a:prstGeom prst="rect">
            <a:avLst/>
          </a:prstGeom>
          <a:noFill/>
        </p:spPr>
        <p:txBody>
          <a:bodyPr wrap="none" rtlCol="0">
            <a:spAutoFit/>
          </a:bodyPr>
          <a:lstStyle/>
          <a:p>
            <a:r>
              <a:rPr lang="es-CL" sz="2400" b="1" dirty="0" err="1">
                <a:solidFill>
                  <a:schemeClr val="tx2"/>
                </a:solidFill>
              </a:rPr>
              <a:t>NetFlix</a:t>
            </a:r>
            <a:r>
              <a:rPr lang="es-CL" sz="2400" b="1" dirty="0">
                <a:solidFill>
                  <a:schemeClr val="tx2"/>
                </a:solidFill>
              </a:rPr>
              <a:t> - </a:t>
            </a:r>
            <a:r>
              <a:rPr lang="es-CL" sz="2400" b="1" dirty="0" err="1">
                <a:solidFill>
                  <a:schemeClr val="tx2"/>
                </a:solidFill>
              </a:rPr>
              <a:t>Zuul</a:t>
            </a:r>
            <a:endParaRPr lang="es-CL" sz="2400" b="1" dirty="0">
              <a:solidFill>
                <a:schemeClr val="tx2"/>
              </a:solidFill>
            </a:endParaRPr>
          </a:p>
        </p:txBody>
      </p:sp>
      <p:sp>
        <p:nvSpPr>
          <p:cNvPr id="6" name="CuadroTexto 5"/>
          <p:cNvSpPr txBox="1"/>
          <p:nvPr/>
        </p:nvSpPr>
        <p:spPr>
          <a:xfrm>
            <a:off x="1829781" y="1759132"/>
            <a:ext cx="8550836" cy="923330"/>
          </a:xfrm>
          <a:prstGeom prst="rect">
            <a:avLst/>
          </a:prstGeom>
          <a:noFill/>
        </p:spPr>
        <p:txBody>
          <a:bodyPr wrap="square" rtlCol="0">
            <a:spAutoFit/>
          </a:bodyPr>
          <a:lstStyle/>
          <a:p>
            <a:r>
              <a:rPr lang="es-CL" dirty="0">
                <a:solidFill>
                  <a:srgbClr val="002060"/>
                </a:solidFill>
              </a:rPr>
              <a:t>Es una herramienta que actúa como </a:t>
            </a:r>
            <a:r>
              <a:rPr lang="es-CL" dirty="0" err="1">
                <a:solidFill>
                  <a:srgbClr val="002060"/>
                </a:solidFill>
              </a:rPr>
              <a:t>Edge</a:t>
            </a:r>
            <a:r>
              <a:rPr lang="es-CL" dirty="0">
                <a:solidFill>
                  <a:srgbClr val="002060"/>
                </a:solidFill>
              </a:rPr>
              <a:t> Server, provee de un acceso único a los servicios mediante un puerto conocido, desde ahí llama a los servicios instanciados en Eureka, usa </a:t>
            </a:r>
            <a:r>
              <a:rPr lang="es-CL" dirty="0" err="1">
                <a:solidFill>
                  <a:srgbClr val="002060"/>
                </a:solidFill>
              </a:rPr>
              <a:t>ribbon</a:t>
            </a:r>
            <a:r>
              <a:rPr lang="es-CL" dirty="0">
                <a:solidFill>
                  <a:srgbClr val="002060"/>
                </a:solidFill>
              </a:rPr>
              <a:t> para conocer los servicios.</a:t>
            </a:r>
          </a:p>
        </p:txBody>
      </p:sp>
      <p:grpSp>
        <p:nvGrpSpPr>
          <p:cNvPr id="20" name="Grupo 19"/>
          <p:cNvGrpSpPr/>
          <p:nvPr/>
        </p:nvGrpSpPr>
        <p:grpSpPr>
          <a:xfrm>
            <a:off x="2520450" y="5378479"/>
            <a:ext cx="1690767" cy="934793"/>
            <a:chOff x="1392067" y="4792580"/>
            <a:chExt cx="1690767" cy="934793"/>
          </a:xfrm>
        </p:grpSpPr>
        <p:sp>
          <p:nvSpPr>
            <p:cNvPr id="8" name="Rectángulo redondeado 7"/>
            <p:cNvSpPr/>
            <p:nvPr/>
          </p:nvSpPr>
          <p:spPr>
            <a:xfrm>
              <a:off x="1392067" y="4792580"/>
              <a:ext cx="1690767" cy="934793"/>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s-CL"/>
            </a:p>
          </p:txBody>
        </p:sp>
        <p:sp>
          <p:nvSpPr>
            <p:cNvPr id="7" name="Rectángulo redondeado 6"/>
            <p:cNvSpPr/>
            <p:nvPr/>
          </p:nvSpPr>
          <p:spPr>
            <a:xfrm>
              <a:off x="1480457" y="4981303"/>
              <a:ext cx="1201783" cy="278674"/>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s-CL" sz="1400" dirty="0">
                  <a:solidFill>
                    <a:srgbClr val="002060"/>
                  </a:solidFill>
                </a:rPr>
                <a:t>Microservicio</a:t>
              </a:r>
            </a:p>
          </p:txBody>
        </p:sp>
        <p:sp>
          <p:nvSpPr>
            <p:cNvPr id="18" name="Rectángulo redondeado 17"/>
            <p:cNvSpPr/>
            <p:nvPr/>
          </p:nvSpPr>
          <p:spPr>
            <a:xfrm>
              <a:off x="1632857" y="5133703"/>
              <a:ext cx="1201783" cy="278674"/>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s-CL" sz="1400" dirty="0">
                  <a:solidFill>
                    <a:srgbClr val="002060"/>
                  </a:solidFill>
                </a:rPr>
                <a:t>Microservicio</a:t>
              </a:r>
            </a:p>
          </p:txBody>
        </p:sp>
        <p:sp>
          <p:nvSpPr>
            <p:cNvPr id="19" name="Rectángulo redondeado 18"/>
            <p:cNvSpPr/>
            <p:nvPr/>
          </p:nvSpPr>
          <p:spPr>
            <a:xfrm>
              <a:off x="1785257" y="5286103"/>
              <a:ext cx="1201783" cy="278674"/>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s-CL" sz="1400" dirty="0">
                  <a:solidFill>
                    <a:srgbClr val="002060"/>
                  </a:solidFill>
                </a:rPr>
                <a:t>Microservicio</a:t>
              </a:r>
            </a:p>
          </p:txBody>
        </p:sp>
      </p:grpSp>
      <p:pic>
        <p:nvPicPr>
          <p:cNvPr id="21" name="Imagen 20"/>
          <p:cNvPicPr>
            <a:picLocks noChangeAspect="1"/>
          </p:cNvPicPr>
          <p:nvPr/>
        </p:nvPicPr>
        <p:blipFill>
          <a:blip r:embed="rId3"/>
          <a:stretch>
            <a:fillRect/>
          </a:stretch>
        </p:blipFill>
        <p:spPr>
          <a:xfrm>
            <a:off x="3094085" y="2756667"/>
            <a:ext cx="601400" cy="865279"/>
          </a:xfrm>
          <a:prstGeom prst="rect">
            <a:avLst/>
          </a:prstGeom>
        </p:spPr>
      </p:pic>
      <p:cxnSp>
        <p:nvCxnSpPr>
          <p:cNvPr id="23" name="Conector recto de flecha 22"/>
          <p:cNvCxnSpPr>
            <a:stCxn id="21" idx="2"/>
            <a:endCxn id="2" idx="0"/>
          </p:cNvCxnSpPr>
          <p:nvPr/>
        </p:nvCxnSpPr>
        <p:spPr>
          <a:xfrm flipH="1">
            <a:off x="3381073" y="3621946"/>
            <a:ext cx="13712" cy="4158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Conector recto de flecha 24"/>
          <p:cNvCxnSpPr>
            <a:stCxn id="2" idx="3"/>
            <a:endCxn id="10" idx="1"/>
          </p:cNvCxnSpPr>
          <p:nvPr/>
        </p:nvCxnSpPr>
        <p:spPr>
          <a:xfrm>
            <a:off x="4153307" y="4320829"/>
            <a:ext cx="1006522" cy="573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Conector recto de flecha 26"/>
          <p:cNvCxnSpPr>
            <a:stCxn id="2" idx="2"/>
            <a:endCxn id="8" idx="0"/>
          </p:cNvCxnSpPr>
          <p:nvPr/>
        </p:nvCxnSpPr>
        <p:spPr>
          <a:xfrm flipH="1">
            <a:off x="3365833" y="4603858"/>
            <a:ext cx="15240" cy="7746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Conector recto de flecha 28"/>
          <p:cNvCxnSpPr>
            <a:stCxn id="8" idx="3"/>
            <a:endCxn id="14" idx="1"/>
          </p:cNvCxnSpPr>
          <p:nvPr/>
        </p:nvCxnSpPr>
        <p:spPr>
          <a:xfrm flipV="1">
            <a:off x="4211217" y="5771443"/>
            <a:ext cx="948613" cy="744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37" name="Grupo 36"/>
          <p:cNvGrpSpPr/>
          <p:nvPr/>
        </p:nvGrpSpPr>
        <p:grpSpPr>
          <a:xfrm>
            <a:off x="2608839" y="4037801"/>
            <a:ext cx="1544468" cy="566057"/>
            <a:chOff x="1084839" y="4037800"/>
            <a:chExt cx="1544468" cy="566057"/>
          </a:xfrm>
        </p:grpSpPr>
        <p:grpSp>
          <p:nvGrpSpPr>
            <p:cNvPr id="5" name="Grupo 4"/>
            <p:cNvGrpSpPr/>
            <p:nvPr/>
          </p:nvGrpSpPr>
          <p:grpSpPr>
            <a:xfrm>
              <a:off x="1084839" y="4037800"/>
              <a:ext cx="1544468" cy="566057"/>
              <a:chOff x="627017" y="3535680"/>
              <a:chExt cx="1544468" cy="566057"/>
            </a:xfrm>
          </p:grpSpPr>
          <p:sp>
            <p:nvSpPr>
              <p:cNvPr id="2" name="Rectángulo redondeado 1"/>
              <p:cNvSpPr/>
              <p:nvPr/>
            </p:nvSpPr>
            <p:spPr>
              <a:xfrm>
                <a:off x="627017" y="3535680"/>
                <a:ext cx="1544468" cy="56605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s-CL"/>
              </a:p>
            </p:txBody>
          </p:sp>
          <p:pic>
            <p:nvPicPr>
              <p:cNvPr id="3" name="Imagen 2"/>
              <p:cNvPicPr>
                <a:picLocks noChangeAspect="1"/>
              </p:cNvPicPr>
              <p:nvPr/>
            </p:nvPicPr>
            <p:blipFill>
              <a:blip r:embed="rId4"/>
              <a:stretch>
                <a:fillRect/>
              </a:stretch>
            </p:blipFill>
            <p:spPr>
              <a:xfrm>
                <a:off x="753699" y="3553319"/>
                <a:ext cx="742621" cy="472577"/>
              </a:xfrm>
              <a:prstGeom prst="rect">
                <a:avLst/>
              </a:prstGeom>
            </p:spPr>
          </p:pic>
        </p:grpSp>
        <p:sp>
          <p:nvSpPr>
            <p:cNvPr id="30" name="CuadroTexto 29"/>
            <p:cNvSpPr txBox="1"/>
            <p:nvPr/>
          </p:nvSpPr>
          <p:spPr>
            <a:xfrm>
              <a:off x="2035252" y="4112793"/>
              <a:ext cx="588623" cy="369332"/>
            </a:xfrm>
            <a:prstGeom prst="rect">
              <a:avLst/>
            </a:prstGeom>
            <a:noFill/>
          </p:spPr>
          <p:txBody>
            <a:bodyPr wrap="none" rtlCol="0">
              <a:spAutoFit/>
            </a:bodyPr>
            <a:lstStyle/>
            <a:p>
              <a:r>
                <a:rPr lang="es-CL" dirty="0" err="1">
                  <a:solidFill>
                    <a:srgbClr val="002060"/>
                  </a:solidFill>
                </a:rPr>
                <a:t>Zuul</a:t>
              </a:r>
              <a:endParaRPr lang="es-CL" dirty="0">
                <a:solidFill>
                  <a:srgbClr val="002060"/>
                </a:solidFill>
              </a:endParaRPr>
            </a:p>
          </p:txBody>
        </p:sp>
      </p:grpSp>
      <p:grpSp>
        <p:nvGrpSpPr>
          <p:cNvPr id="36" name="Grupo 35"/>
          <p:cNvGrpSpPr/>
          <p:nvPr/>
        </p:nvGrpSpPr>
        <p:grpSpPr>
          <a:xfrm>
            <a:off x="5159830" y="4043533"/>
            <a:ext cx="1622147" cy="566057"/>
            <a:chOff x="3635829" y="4043532"/>
            <a:chExt cx="1622147" cy="566057"/>
          </a:xfrm>
        </p:grpSpPr>
        <p:grpSp>
          <p:nvGrpSpPr>
            <p:cNvPr id="9" name="Grupo 8"/>
            <p:cNvGrpSpPr/>
            <p:nvPr/>
          </p:nvGrpSpPr>
          <p:grpSpPr>
            <a:xfrm>
              <a:off x="3635829" y="4043532"/>
              <a:ext cx="1544468" cy="566057"/>
              <a:chOff x="627017" y="3535680"/>
              <a:chExt cx="1544468" cy="566057"/>
            </a:xfrm>
          </p:grpSpPr>
          <p:sp>
            <p:nvSpPr>
              <p:cNvPr id="10" name="Rectángulo redondeado 9"/>
              <p:cNvSpPr/>
              <p:nvPr/>
            </p:nvSpPr>
            <p:spPr>
              <a:xfrm>
                <a:off x="627017" y="3535680"/>
                <a:ext cx="1544468" cy="56605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s-CL"/>
              </a:p>
            </p:txBody>
          </p:sp>
          <p:pic>
            <p:nvPicPr>
              <p:cNvPr id="12" name="Imagen 11"/>
              <p:cNvPicPr>
                <a:picLocks noChangeAspect="1"/>
              </p:cNvPicPr>
              <p:nvPr/>
            </p:nvPicPr>
            <p:blipFill>
              <a:blip r:embed="rId4"/>
              <a:stretch>
                <a:fillRect/>
              </a:stretch>
            </p:blipFill>
            <p:spPr>
              <a:xfrm>
                <a:off x="753699" y="3553319"/>
                <a:ext cx="742621" cy="472577"/>
              </a:xfrm>
              <a:prstGeom prst="rect">
                <a:avLst/>
              </a:prstGeom>
            </p:spPr>
          </p:pic>
        </p:grpSp>
        <p:sp>
          <p:nvSpPr>
            <p:cNvPr id="32" name="CuadroTexto 31"/>
            <p:cNvSpPr txBox="1"/>
            <p:nvPr/>
          </p:nvSpPr>
          <p:spPr>
            <a:xfrm>
              <a:off x="4408063" y="4112793"/>
              <a:ext cx="849913" cy="369332"/>
            </a:xfrm>
            <a:prstGeom prst="rect">
              <a:avLst/>
            </a:prstGeom>
            <a:noFill/>
          </p:spPr>
          <p:txBody>
            <a:bodyPr wrap="none" rtlCol="0">
              <a:spAutoFit/>
            </a:bodyPr>
            <a:lstStyle/>
            <a:p>
              <a:r>
                <a:rPr lang="es-CL" dirty="0" err="1">
                  <a:solidFill>
                    <a:srgbClr val="002060"/>
                  </a:solidFill>
                </a:rPr>
                <a:t>Ribbon</a:t>
              </a:r>
              <a:endParaRPr lang="es-CL" dirty="0">
                <a:solidFill>
                  <a:srgbClr val="002060"/>
                </a:solidFill>
              </a:endParaRPr>
            </a:p>
          </p:txBody>
        </p:sp>
      </p:grpSp>
      <p:grpSp>
        <p:nvGrpSpPr>
          <p:cNvPr id="35" name="Grupo 34"/>
          <p:cNvGrpSpPr/>
          <p:nvPr/>
        </p:nvGrpSpPr>
        <p:grpSpPr>
          <a:xfrm>
            <a:off x="5159829" y="5488415"/>
            <a:ext cx="1608232" cy="566057"/>
            <a:chOff x="3635829" y="5488414"/>
            <a:chExt cx="1608232" cy="566057"/>
          </a:xfrm>
        </p:grpSpPr>
        <p:grpSp>
          <p:nvGrpSpPr>
            <p:cNvPr id="13" name="Grupo 12"/>
            <p:cNvGrpSpPr/>
            <p:nvPr/>
          </p:nvGrpSpPr>
          <p:grpSpPr>
            <a:xfrm>
              <a:off x="3635829" y="5488414"/>
              <a:ext cx="1544468" cy="566057"/>
              <a:chOff x="627017" y="3535680"/>
              <a:chExt cx="1544468" cy="566057"/>
            </a:xfrm>
          </p:grpSpPr>
          <p:sp>
            <p:nvSpPr>
              <p:cNvPr id="14" name="Rectángulo redondeado 13"/>
              <p:cNvSpPr/>
              <p:nvPr/>
            </p:nvSpPr>
            <p:spPr>
              <a:xfrm>
                <a:off x="627017" y="3535680"/>
                <a:ext cx="1544468" cy="56605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s-CL"/>
              </a:p>
            </p:txBody>
          </p:sp>
          <p:pic>
            <p:nvPicPr>
              <p:cNvPr id="15" name="Imagen 14"/>
              <p:cNvPicPr>
                <a:picLocks noChangeAspect="1"/>
              </p:cNvPicPr>
              <p:nvPr/>
            </p:nvPicPr>
            <p:blipFill>
              <a:blip r:embed="rId4"/>
              <a:stretch>
                <a:fillRect/>
              </a:stretch>
            </p:blipFill>
            <p:spPr>
              <a:xfrm>
                <a:off x="753699" y="3553319"/>
                <a:ext cx="742621" cy="472577"/>
              </a:xfrm>
              <a:prstGeom prst="rect">
                <a:avLst/>
              </a:prstGeom>
            </p:spPr>
          </p:pic>
        </p:grpSp>
        <p:sp>
          <p:nvSpPr>
            <p:cNvPr id="33" name="CuadroTexto 32"/>
            <p:cNvSpPr txBox="1"/>
            <p:nvPr/>
          </p:nvSpPr>
          <p:spPr>
            <a:xfrm>
              <a:off x="4421976" y="5567201"/>
              <a:ext cx="822085" cy="369332"/>
            </a:xfrm>
            <a:prstGeom prst="rect">
              <a:avLst/>
            </a:prstGeom>
            <a:noFill/>
          </p:spPr>
          <p:txBody>
            <a:bodyPr wrap="none" rtlCol="0">
              <a:spAutoFit/>
            </a:bodyPr>
            <a:lstStyle/>
            <a:p>
              <a:r>
                <a:rPr lang="es-CL" dirty="0">
                  <a:solidFill>
                    <a:srgbClr val="002060"/>
                  </a:solidFill>
                </a:rPr>
                <a:t>Eureka</a:t>
              </a:r>
            </a:p>
          </p:txBody>
        </p:sp>
      </p:grpSp>
      <p:sp>
        <p:nvSpPr>
          <p:cNvPr id="31" name="CuadroTexto 30"/>
          <p:cNvSpPr txBox="1"/>
          <p:nvPr/>
        </p:nvSpPr>
        <p:spPr>
          <a:xfrm>
            <a:off x="4432663" y="2934789"/>
            <a:ext cx="2342308" cy="369332"/>
          </a:xfrm>
          <a:prstGeom prst="rect">
            <a:avLst/>
          </a:prstGeom>
          <a:noFill/>
        </p:spPr>
        <p:txBody>
          <a:bodyPr wrap="none" rtlCol="0">
            <a:spAutoFit/>
          </a:bodyPr>
          <a:lstStyle/>
          <a:p>
            <a:r>
              <a:rPr lang="es-CL" dirty="0">
                <a:solidFill>
                  <a:srgbClr val="002060"/>
                </a:solidFill>
              </a:rPr>
              <a:t>Cualquier tipo de App.</a:t>
            </a:r>
          </a:p>
        </p:txBody>
      </p:sp>
      <p:sp>
        <p:nvSpPr>
          <p:cNvPr id="34" name="Flecha derecha 33"/>
          <p:cNvSpPr/>
          <p:nvPr/>
        </p:nvSpPr>
        <p:spPr>
          <a:xfrm>
            <a:off x="3853563" y="2934789"/>
            <a:ext cx="579100" cy="3693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38" name="CuadroTexto 37"/>
          <p:cNvSpPr txBox="1"/>
          <p:nvPr/>
        </p:nvSpPr>
        <p:spPr>
          <a:xfrm>
            <a:off x="7427529" y="3621946"/>
            <a:ext cx="3170105" cy="1200329"/>
          </a:xfrm>
          <a:prstGeom prst="rect">
            <a:avLst/>
          </a:prstGeom>
          <a:noFill/>
        </p:spPr>
        <p:txBody>
          <a:bodyPr wrap="square" rtlCol="0">
            <a:spAutoFit/>
          </a:bodyPr>
          <a:lstStyle/>
          <a:p>
            <a:r>
              <a:rPr lang="es-CL" sz="2400" dirty="0">
                <a:solidFill>
                  <a:srgbClr val="002060"/>
                </a:solidFill>
              </a:rPr>
              <a:t>También se podría hacer con </a:t>
            </a:r>
            <a:r>
              <a:rPr lang="es-CL" sz="2400" dirty="0" err="1">
                <a:solidFill>
                  <a:srgbClr val="002060"/>
                </a:solidFill>
              </a:rPr>
              <a:t>spring</a:t>
            </a:r>
            <a:r>
              <a:rPr lang="es-CL" sz="2400" dirty="0">
                <a:solidFill>
                  <a:srgbClr val="002060"/>
                </a:solidFill>
              </a:rPr>
              <a:t> </a:t>
            </a:r>
            <a:r>
              <a:rPr lang="es-CL" sz="2400" dirty="0" err="1">
                <a:solidFill>
                  <a:srgbClr val="002060"/>
                </a:solidFill>
              </a:rPr>
              <a:t>gateway</a:t>
            </a:r>
            <a:endParaRPr lang="es-CL" sz="2400" dirty="0">
              <a:solidFill>
                <a:srgbClr val="002060"/>
              </a:solidFill>
            </a:endParaRPr>
          </a:p>
        </p:txBody>
      </p:sp>
    </p:spTree>
    <p:extLst>
      <p:ext uri="{BB962C8B-B14F-4D97-AF65-F5344CB8AC3E}">
        <p14:creationId xmlns:p14="http://schemas.microsoft.com/office/powerpoint/2010/main" val="75158394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uadroTexto 10"/>
          <p:cNvSpPr txBox="1"/>
          <p:nvPr/>
        </p:nvSpPr>
        <p:spPr>
          <a:xfrm>
            <a:off x="1829781" y="835205"/>
            <a:ext cx="1146404" cy="461665"/>
          </a:xfrm>
          <a:prstGeom prst="rect">
            <a:avLst/>
          </a:prstGeom>
          <a:noFill/>
        </p:spPr>
        <p:txBody>
          <a:bodyPr wrap="none" rtlCol="0">
            <a:spAutoFit/>
          </a:bodyPr>
          <a:lstStyle/>
          <a:p>
            <a:r>
              <a:rPr lang="es-CL" sz="2400" b="1" dirty="0">
                <a:solidFill>
                  <a:schemeClr val="bg1"/>
                </a:solidFill>
              </a:rPr>
              <a:t>Desafío</a:t>
            </a:r>
            <a:endParaRPr lang="es-CL" sz="2400" b="1" dirty="0">
              <a:solidFill>
                <a:schemeClr val="bg1"/>
              </a:solidFill>
            </a:endParaRPr>
          </a:p>
        </p:txBody>
      </p:sp>
      <p:sp>
        <p:nvSpPr>
          <p:cNvPr id="6" name="CuadroTexto 5"/>
          <p:cNvSpPr txBox="1"/>
          <p:nvPr/>
        </p:nvSpPr>
        <p:spPr>
          <a:xfrm>
            <a:off x="1730671" y="1796174"/>
            <a:ext cx="8657349" cy="3139321"/>
          </a:xfrm>
          <a:prstGeom prst="rect">
            <a:avLst/>
          </a:prstGeom>
          <a:noFill/>
        </p:spPr>
        <p:txBody>
          <a:bodyPr wrap="square" rtlCol="0">
            <a:spAutoFit/>
          </a:bodyPr>
          <a:lstStyle/>
          <a:p>
            <a:r>
              <a:rPr lang="es-CL" dirty="0">
                <a:solidFill>
                  <a:srgbClr val="002060"/>
                </a:solidFill>
              </a:rPr>
              <a:t>Crear un flujo completo desde el </a:t>
            </a:r>
            <a:r>
              <a:rPr lang="es-CL" dirty="0" err="1">
                <a:solidFill>
                  <a:srgbClr val="002060"/>
                </a:solidFill>
              </a:rPr>
              <a:t>microservicio</a:t>
            </a:r>
            <a:r>
              <a:rPr lang="es-CL" dirty="0">
                <a:solidFill>
                  <a:srgbClr val="002060"/>
                </a:solidFill>
              </a:rPr>
              <a:t> Datos hasta Persona, para obtener personas por </a:t>
            </a:r>
            <a:r>
              <a:rPr lang="es-CL" dirty="0" err="1">
                <a:solidFill>
                  <a:srgbClr val="002060"/>
                </a:solidFill>
              </a:rPr>
              <a:t>username</a:t>
            </a:r>
            <a:endParaRPr lang="es-CL" dirty="0">
              <a:solidFill>
                <a:srgbClr val="002060"/>
              </a:solidFill>
            </a:endParaRPr>
          </a:p>
          <a:p>
            <a:endParaRPr lang="es-CL" dirty="0">
              <a:solidFill>
                <a:srgbClr val="002060"/>
              </a:solidFill>
            </a:endParaRPr>
          </a:p>
          <a:p>
            <a:r>
              <a:rPr lang="es-CL" dirty="0">
                <a:solidFill>
                  <a:srgbClr val="002060"/>
                </a:solidFill>
                <a:hlinkClick r:id="rId3"/>
              </a:rPr>
              <a:t>https://docs.spring.io/spring-data/jpa/docs/current/reference/html/#reference</a:t>
            </a:r>
            <a:endParaRPr lang="es-CL" dirty="0">
              <a:solidFill>
                <a:srgbClr val="002060"/>
              </a:solidFill>
            </a:endParaRPr>
          </a:p>
          <a:p>
            <a:endParaRPr lang="es-CL" dirty="0">
              <a:solidFill>
                <a:srgbClr val="002060"/>
              </a:solidFill>
            </a:endParaRPr>
          </a:p>
          <a:p>
            <a:endParaRPr lang="es-CL" dirty="0">
              <a:solidFill>
                <a:srgbClr val="002060"/>
              </a:solidFill>
            </a:endParaRPr>
          </a:p>
          <a:p>
            <a:r>
              <a:rPr lang="es-CL" dirty="0">
                <a:solidFill>
                  <a:srgbClr val="002060"/>
                </a:solidFill>
                <a:hlinkClick r:id="rId4"/>
              </a:rPr>
              <a:t>https://docs.spring.io/spring-data/jpa/docs/current/reference/html/#</a:t>
            </a:r>
            <a:r>
              <a:rPr lang="es-CL" dirty="0">
                <a:solidFill>
                  <a:srgbClr val="002060"/>
                </a:solidFill>
                <a:hlinkClick r:id="rId4"/>
              </a:rPr>
              <a:t>jpa.query-methods.at-query</a:t>
            </a:r>
            <a:endParaRPr lang="es-CL" dirty="0">
              <a:solidFill>
                <a:srgbClr val="002060"/>
              </a:solidFill>
            </a:endParaRPr>
          </a:p>
          <a:p>
            <a:endParaRPr lang="es-CL" dirty="0">
              <a:solidFill>
                <a:srgbClr val="002060"/>
              </a:solidFill>
            </a:endParaRPr>
          </a:p>
          <a:p>
            <a:pPr marL="285750" indent="-285750">
              <a:buFont typeface="Arial" panose="020B0604020202020204" pitchFamily="34" charset="0"/>
              <a:buChar char="•"/>
            </a:pPr>
            <a:r>
              <a:rPr lang="es-CL" dirty="0">
                <a:solidFill>
                  <a:srgbClr val="002060"/>
                </a:solidFill>
              </a:rPr>
              <a:t>Utilizando la etiqueta  @</a:t>
            </a:r>
            <a:r>
              <a:rPr lang="es-CL" dirty="0" err="1">
                <a:solidFill>
                  <a:srgbClr val="002060"/>
                </a:solidFill>
              </a:rPr>
              <a:t>query</a:t>
            </a:r>
            <a:r>
              <a:rPr lang="es-CL" dirty="0">
                <a:solidFill>
                  <a:srgbClr val="002060"/>
                </a:solidFill>
              </a:rPr>
              <a:t> agregar una consulta que retorne un usuario de una dirección en particular.</a:t>
            </a:r>
            <a:endParaRPr lang="es-CL" dirty="0">
              <a:solidFill>
                <a:srgbClr val="002060"/>
              </a:solidFill>
            </a:endParaRPr>
          </a:p>
        </p:txBody>
      </p:sp>
      <p:sp>
        <p:nvSpPr>
          <p:cNvPr id="12" name="Título 3"/>
          <p:cNvSpPr>
            <a:spLocks noGrp="1"/>
          </p:cNvSpPr>
          <p:nvPr>
            <p:ph type="title" idx="4294967295"/>
          </p:nvPr>
        </p:nvSpPr>
        <p:spPr>
          <a:xfrm>
            <a:off x="0" y="311150"/>
            <a:ext cx="5975350" cy="431800"/>
          </a:xfrm>
        </p:spPr>
        <p:txBody>
          <a:bodyPr>
            <a:normAutofit fontScale="90000"/>
          </a:bodyPr>
          <a:lstStyle/>
          <a:p>
            <a:r>
              <a:rPr lang="es-CL" dirty="0" smtClean="0"/>
              <a:t>Java + Spring-</a:t>
            </a:r>
            <a:r>
              <a:rPr lang="es-CL" dirty="0" err="1" smtClean="0"/>
              <a:t>boot</a:t>
            </a:r>
            <a:endParaRPr lang="es-CL" dirty="0"/>
          </a:p>
        </p:txBody>
      </p:sp>
    </p:spTree>
    <p:extLst>
      <p:ext uri="{BB962C8B-B14F-4D97-AF65-F5344CB8AC3E}">
        <p14:creationId xmlns:p14="http://schemas.microsoft.com/office/powerpoint/2010/main" val="200586190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3"/>
          <a:stretch>
            <a:fillRect/>
          </a:stretch>
        </p:blipFill>
        <p:spPr>
          <a:xfrm>
            <a:off x="3114152" y="1484334"/>
            <a:ext cx="4210050" cy="4114800"/>
          </a:xfrm>
          <a:prstGeom prst="rect">
            <a:avLst/>
          </a:prstGeom>
        </p:spPr>
      </p:pic>
      <p:sp>
        <p:nvSpPr>
          <p:cNvPr id="3" name="Título 3"/>
          <p:cNvSpPr txBox="1">
            <a:spLocks/>
          </p:cNvSpPr>
          <p:nvPr/>
        </p:nvSpPr>
        <p:spPr>
          <a:xfrm>
            <a:off x="638828" y="323676"/>
            <a:ext cx="5975350" cy="431800"/>
          </a:xfrm>
          <a:prstGeom prst="rect">
            <a:avLst/>
          </a:prstGeom>
        </p:spPr>
        <p:txBody>
          <a:bodyPr vert="horz" lIns="91440" tIns="45720" rIns="91440" bIns="45720" rtlCol="0" anchor="ctr">
            <a:normAutofit fontScale="6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L" dirty="0" smtClean="0"/>
              <a:t>Encuesta</a:t>
            </a:r>
            <a:endParaRPr lang="es-CL" dirty="0"/>
          </a:p>
        </p:txBody>
      </p:sp>
      <p:sp>
        <p:nvSpPr>
          <p:cNvPr id="4" name="Título 3"/>
          <p:cNvSpPr txBox="1">
            <a:spLocks/>
          </p:cNvSpPr>
          <p:nvPr/>
        </p:nvSpPr>
        <p:spPr>
          <a:xfrm>
            <a:off x="2106461" y="6112092"/>
            <a:ext cx="5975350" cy="431800"/>
          </a:xfrm>
          <a:prstGeom prst="rect">
            <a:avLst/>
          </a:prstGeom>
        </p:spPr>
        <p:txBody>
          <a:bodyPr vert="horz" lIns="91440" tIns="45720" rIns="91440" bIns="45720" rtlCol="0" anchor="ctr">
            <a:normAutofit fontScale="6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L" dirty="0">
                <a:hlinkClick r:id="rId4" tooltip="https://forms.office.com/r/3djqptkcu4"/>
              </a:rPr>
              <a:t>https://forms.office.com/r/3DjQpTKCU4</a:t>
            </a:r>
            <a:endParaRPr lang="es-CL" dirty="0"/>
          </a:p>
        </p:txBody>
      </p:sp>
    </p:spTree>
    <p:extLst>
      <p:ext uri="{BB962C8B-B14F-4D97-AF65-F5344CB8AC3E}">
        <p14:creationId xmlns:p14="http://schemas.microsoft.com/office/powerpoint/2010/main" val="297517474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ángulo 6"/>
          <p:cNvSpPr/>
          <p:nvPr/>
        </p:nvSpPr>
        <p:spPr>
          <a:xfrm>
            <a:off x="1272168" y="1931995"/>
            <a:ext cx="3796936" cy="3518263"/>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s-CL"/>
          </a:p>
        </p:txBody>
      </p:sp>
      <p:pic>
        <p:nvPicPr>
          <p:cNvPr id="8" name="Imagen 7"/>
          <p:cNvPicPr>
            <a:picLocks noChangeAspect="1"/>
          </p:cNvPicPr>
          <p:nvPr/>
        </p:nvPicPr>
        <p:blipFill>
          <a:blip r:embed="rId2"/>
          <a:stretch>
            <a:fillRect/>
          </a:stretch>
        </p:blipFill>
        <p:spPr>
          <a:xfrm>
            <a:off x="2012613" y="2622829"/>
            <a:ext cx="1543050" cy="2476500"/>
          </a:xfrm>
          <a:prstGeom prst="rect">
            <a:avLst/>
          </a:prstGeom>
        </p:spPr>
      </p:pic>
      <p:sp>
        <p:nvSpPr>
          <p:cNvPr id="9" name="CuadroTexto 8"/>
          <p:cNvSpPr txBox="1"/>
          <p:nvPr/>
        </p:nvSpPr>
        <p:spPr>
          <a:xfrm>
            <a:off x="6511006" y="1568023"/>
            <a:ext cx="4641669" cy="4031873"/>
          </a:xfrm>
          <a:prstGeom prst="rect">
            <a:avLst/>
          </a:prstGeom>
          <a:noFill/>
        </p:spPr>
        <p:txBody>
          <a:bodyPr wrap="square" rtlCol="0">
            <a:spAutoFit/>
          </a:bodyPr>
          <a:lstStyle/>
          <a:p>
            <a:r>
              <a:rPr lang="es-CL" b="1" dirty="0">
                <a:solidFill>
                  <a:srgbClr val="002060"/>
                </a:solidFill>
              </a:rPr>
              <a:t>Introducción</a:t>
            </a:r>
          </a:p>
          <a:p>
            <a:r>
              <a:rPr lang="es-CL" sz="1400" dirty="0">
                <a:solidFill>
                  <a:srgbClr val="9AAE04"/>
                </a:solidFill>
              </a:rPr>
              <a:t>Se introduce al tema y muestran los objetivos del curso.</a:t>
            </a:r>
          </a:p>
          <a:p>
            <a:r>
              <a:rPr lang="es-CL" b="1" dirty="0">
                <a:solidFill>
                  <a:srgbClr val="002060"/>
                </a:solidFill>
              </a:rPr>
              <a:t>Teoría de los microservicios</a:t>
            </a:r>
          </a:p>
          <a:p>
            <a:r>
              <a:rPr lang="es-CL" sz="1400" dirty="0">
                <a:solidFill>
                  <a:srgbClr val="9AAE04"/>
                </a:solidFill>
              </a:rPr>
              <a:t>Se presentará teóricamente los microservicios, que cambia y que ventajas  y </a:t>
            </a:r>
            <a:r>
              <a:rPr lang="es-CL" sz="1400" dirty="0">
                <a:solidFill>
                  <a:srgbClr val="9AAE04"/>
                </a:solidFill>
              </a:rPr>
              <a:t>que retos </a:t>
            </a:r>
            <a:r>
              <a:rPr lang="es-CL" sz="1400" dirty="0">
                <a:solidFill>
                  <a:srgbClr val="9AAE04"/>
                </a:solidFill>
              </a:rPr>
              <a:t>tiene.</a:t>
            </a:r>
          </a:p>
          <a:p>
            <a:r>
              <a:rPr lang="es-CL" b="1" dirty="0">
                <a:solidFill>
                  <a:srgbClr val="002060"/>
                </a:solidFill>
              </a:rPr>
              <a:t>Arquitectura</a:t>
            </a:r>
          </a:p>
          <a:p>
            <a:r>
              <a:rPr lang="es-CL" sz="1400" dirty="0">
                <a:solidFill>
                  <a:srgbClr val="9AAE04"/>
                </a:solidFill>
              </a:rPr>
              <a:t>Se muestra la arquitectura en general y como se resuelve.</a:t>
            </a:r>
          </a:p>
          <a:p>
            <a:r>
              <a:rPr lang="es-CL" b="1" dirty="0">
                <a:solidFill>
                  <a:srgbClr val="002060"/>
                </a:solidFill>
              </a:rPr>
              <a:t>Tecnología</a:t>
            </a:r>
          </a:p>
          <a:p>
            <a:r>
              <a:rPr lang="es-CL" sz="1400" dirty="0">
                <a:solidFill>
                  <a:srgbClr val="9AAE04"/>
                </a:solidFill>
              </a:rPr>
              <a:t>Tecnologías a usar (java </a:t>
            </a:r>
            <a:r>
              <a:rPr lang="es-CL" sz="1400" dirty="0">
                <a:solidFill>
                  <a:srgbClr val="9AAE04"/>
                </a:solidFill>
              </a:rPr>
              <a:t>11, </a:t>
            </a:r>
            <a:r>
              <a:rPr lang="es-CL" sz="1400" dirty="0">
                <a:solidFill>
                  <a:srgbClr val="9AAE04"/>
                </a:solidFill>
              </a:rPr>
              <a:t>GIT, </a:t>
            </a:r>
            <a:r>
              <a:rPr lang="es-CL" sz="1400" dirty="0" err="1">
                <a:solidFill>
                  <a:srgbClr val="9AAE04"/>
                </a:solidFill>
              </a:rPr>
              <a:t>Maven</a:t>
            </a:r>
            <a:r>
              <a:rPr lang="es-CL" sz="1400" dirty="0">
                <a:solidFill>
                  <a:srgbClr val="9AAE04"/>
                </a:solidFill>
              </a:rPr>
              <a:t>, </a:t>
            </a:r>
            <a:r>
              <a:rPr lang="es-CL" sz="1400" dirty="0" err="1">
                <a:solidFill>
                  <a:srgbClr val="9AAE04"/>
                </a:solidFill>
              </a:rPr>
              <a:t>etc</a:t>
            </a:r>
            <a:r>
              <a:rPr lang="es-CL" sz="1400" dirty="0">
                <a:solidFill>
                  <a:srgbClr val="9AAE04"/>
                </a:solidFill>
              </a:rPr>
              <a:t>) </a:t>
            </a:r>
            <a:r>
              <a:rPr lang="es-CL" sz="1400" dirty="0" smtClean="0">
                <a:solidFill>
                  <a:srgbClr val="9AAE04"/>
                </a:solidFill>
              </a:rPr>
              <a:t>(Discusión)</a:t>
            </a:r>
          </a:p>
          <a:p>
            <a:r>
              <a:rPr lang="es-CL" b="1" dirty="0" smtClean="0">
                <a:solidFill>
                  <a:srgbClr val="002060"/>
                </a:solidFill>
              </a:rPr>
              <a:t>Ejemplo paso a paso</a:t>
            </a:r>
          </a:p>
          <a:p>
            <a:r>
              <a:rPr lang="es-CL" sz="1400" dirty="0" smtClean="0">
                <a:solidFill>
                  <a:srgbClr val="9AAE04"/>
                </a:solidFill>
              </a:rPr>
              <a:t>Un </a:t>
            </a:r>
            <a:r>
              <a:rPr lang="es-CL" sz="1400" dirty="0">
                <a:solidFill>
                  <a:srgbClr val="9AAE04"/>
                </a:solidFill>
              </a:rPr>
              <a:t>ejemplo sencillo, todo lo necesario para construir un </a:t>
            </a:r>
            <a:r>
              <a:rPr lang="es-CL" sz="1400" dirty="0">
                <a:solidFill>
                  <a:srgbClr val="9AAE04"/>
                </a:solidFill>
              </a:rPr>
              <a:t>microservicio desde cero.</a:t>
            </a:r>
          </a:p>
          <a:p>
            <a:r>
              <a:rPr lang="es-CL" b="1" dirty="0">
                <a:solidFill>
                  <a:srgbClr val="002060"/>
                </a:solidFill>
              </a:rPr>
              <a:t>Servidor de nombres</a:t>
            </a:r>
          </a:p>
          <a:p>
            <a:r>
              <a:rPr lang="es-CL" dirty="0">
                <a:solidFill>
                  <a:srgbClr val="9AAE04"/>
                </a:solidFill>
              </a:rPr>
              <a:t>Se introduce y agrega Eureka</a:t>
            </a:r>
          </a:p>
          <a:p>
            <a:r>
              <a:rPr lang="es-CL" b="1" dirty="0">
                <a:solidFill>
                  <a:srgbClr val="002060"/>
                </a:solidFill>
              </a:rPr>
              <a:t>Balanceo </a:t>
            </a:r>
            <a:r>
              <a:rPr lang="es-CL" b="1" dirty="0">
                <a:solidFill>
                  <a:srgbClr val="002060"/>
                </a:solidFill>
              </a:rPr>
              <a:t>de carga</a:t>
            </a:r>
          </a:p>
          <a:p>
            <a:r>
              <a:rPr lang="es-CL" sz="1400" dirty="0">
                <a:solidFill>
                  <a:srgbClr val="9AAE04"/>
                </a:solidFill>
              </a:rPr>
              <a:t>Se introduce y agrega </a:t>
            </a:r>
            <a:r>
              <a:rPr lang="es-CL" sz="1400" dirty="0">
                <a:solidFill>
                  <a:srgbClr val="9AAE04"/>
                </a:solidFill>
              </a:rPr>
              <a:t>el </a:t>
            </a:r>
            <a:r>
              <a:rPr lang="es-CL" sz="1400" dirty="0">
                <a:solidFill>
                  <a:srgbClr val="9AAE04"/>
                </a:solidFill>
              </a:rPr>
              <a:t>balance de </a:t>
            </a:r>
            <a:r>
              <a:rPr lang="es-CL" sz="1400" dirty="0">
                <a:solidFill>
                  <a:srgbClr val="9AAE04"/>
                </a:solidFill>
              </a:rPr>
              <a:t>carga</a:t>
            </a:r>
            <a:endParaRPr lang="es-CL" sz="1400" dirty="0">
              <a:solidFill>
                <a:srgbClr val="9AAE04"/>
              </a:solidFill>
            </a:endParaRPr>
          </a:p>
        </p:txBody>
      </p:sp>
      <p:sp>
        <p:nvSpPr>
          <p:cNvPr id="10" name="CuadroTexto 9"/>
          <p:cNvSpPr txBox="1"/>
          <p:nvPr/>
        </p:nvSpPr>
        <p:spPr>
          <a:xfrm>
            <a:off x="1203481" y="1568023"/>
            <a:ext cx="1907317" cy="369332"/>
          </a:xfrm>
          <a:prstGeom prst="rect">
            <a:avLst/>
          </a:prstGeom>
          <a:noFill/>
        </p:spPr>
        <p:txBody>
          <a:bodyPr wrap="none" rtlCol="0">
            <a:spAutoFit/>
          </a:bodyPr>
          <a:lstStyle/>
          <a:p>
            <a:r>
              <a:rPr lang="es-CL" dirty="0">
                <a:solidFill>
                  <a:srgbClr val="002060"/>
                </a:solidFill>
              </a:rPr>
              <a:t>Auto presentación</a:t>
            </a:r>
          </a:p>
        </p:txBody>
      </p:sp>
      <p:pic>
        <p:nvPicPr>
          <p:cNvPr id="11" name="Picture 2" descr="Resultado de imagen para avatar ic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7412" y="3120636"/>
            <a:ext cx="1409065" cy="1409065"/>
          </a:xfrm>
          <a:prstGeom prst="rect">
            <a:avLst/>
          </a:prstGeom>
          <a:noFill/>
          <a:extLst>
            <a:ext uri="{909E8E84-426E-40DD-AFC4-6F175D3DCCD1}">
              <a14:hiddenFill xmlns:a14="http://schemas.microsoft.com/office/drawing/2010/main">
                <a:solidFill>
                  <a:srgbClr val="FFFFFF"/>
                </a:solidFill>
              </a14:hiddenFill>
            </a:ext>
          </a:extLst>
        </p:spPr>
      </p:pic>
      <p:sp>
        <p:nvSpPr>
          <p:cNvPr id="12" name="CuadroTexto 11"/>
          <p:cNvSpPr txBox="1"/>
          <p:nvPr/>
        </p:nvSpPr>
        <p:spPr>
          <a:xfrm>
            <a:off x="1733593" y="4529700"/>
            <a:ext cx="954300" cy="369332"/>
          </a:xfrm>
          <a:prstGeom prst="rect">
            <a:avLst/>
          </a:prstGeom>
          <a:noFill/>
        </p:spPr>
        <p:txBody>
          <a:bodyPr wrap="none" rtlCol="0">
            <a:spAutoFit/>
          </a:bodyPr>
          <a:lstStyle/>
          <a:p>
            <a:r>
              <a:rPr lang="es-CL" dirty="0">
                <a:solidFill>
                  <a:srgbClr val="002060"/>
                </a:solidFill>
              </a:rPr>
              <a:t>Nombre</a:t>
            </a:r>
          </a:p>
        </p:txBody>
      </p:sp>
      <p:sp>
        <p:nvSpPr>
          <p:cNvPr id="13" name="CuadroTexto 12"/>
          <p:cNvSpPr txBox="1"/>
          <p:nvPr/>
        </p:nvSpPr>
        <p:spPr>
          <a:xfrm>
            <a:off x="3104466" y="2900543"/>
            <a:ext cx="724942" cy="369332"/>
          </a:xfrm>
          <a:prstGeom prst="rect">
            <a:avLst/>
          </a:prstGeom>
          <a:noFill/>
        </p:spPr>
        <p:txBody>
          <a:bodyPr wrap="none" rtlCol="0">
            <a:spAutoFit/>
          </a:bodyPr>
          <a:lstStyle/>
          <a:p>
            <a:r>
              <a:rPr lang="es-CL" dirty="0">
                <a:solidFill>
                  <a:srgbClr val="002060"/>
                </a:solidFill>
              </a:rPr>
              <a:t>Cargo</a:t>
            </a:r>
          </a:p>
        </p:txBody>
      </p:sp>
      <p:sp>
        <p:nvSpPr>
          <p:cNvPr id="14" name="CuadroTexto 13"/>
          <p:cNvSpPr txBox="1"/>
          <p:nvPr/>
        </p:nvSpPr>
        <p:spPr>
          <a:xfrm>
            <a:off x="3300455" y="3400520"/>
            <a:ext cx="1783245" cy="369332"/>
          </a:xfrm>
          <a:prstGeom prst="rect">
            <a:avLst/>
          </a:prstGeom>
          <a:noFill/>
        </p:spPr>
        <p:txBody>
          <a:bodyPr wrap="none" rtlCol="0">
            <a:spAutoFit/>
          </a:bodyPr>
          <a:lstStyle/>
          <a:p>
            <a:r>
              <a:rPr lang="es-CL" dirty="0">
                <a:solidFill>
                  <a:srgbClr val="002060"/>
                </a:solidFill>
              </a:rPr>
              <a:t>Tiempo en </a:t>
            </a:r>
            <a:r>
              <a:rPr lang="es-CL" dirty="0" err="1">
                <a:solidFill>
                  <a:srgbClr val="002060"/>
                </a:solidFill>
              </a:rPr>
              <a:t>Everis</a:t>
            </a:r>
            <a:endParaRPr lang="es-CL" dirty="0">
              <a:solidFill>
                <a:srgbClr val="002060"/>
              </a:solidFill>
            </a:endParaRPr>
          </a:p>
        </p:txBody>
      </p:sp>
      <p:sp>
        <p:nvSpPr>
          <p:cNvPr id="15" name="CuadroTexto 14"/>
          <p:cNvSpPr txBox="1"/>
          <p:nvPr/>
        </p:nvSpPr>
        <p:spPr>
          <a:xfrm>
            <a:off x="3300455" y="3825167"/>
            <a:ext cx="1634999" cy="369332"/>
          </a:xfrm>
          <a:prstGeom prst="rect">
            <a:avLst/>
          </a:prstGeom>
          <a:noFill/>
        </p:spPr>
        <p:txBody>
          <a:bodyPr wrap="none" rtlCol="0">
            <a:spAutoFit/>
          </a:bodyPr>
          <a:lstStyle/>
          <a:p>
            <a:r>
              <a:rPr lang="es-CL" dirty="0">
                <a:solidFill>
                  <a:srgbClr val="002060"/>
                </a:solidFill>
              </a:rPr>
              <a:t>Proyecto actual</a:t>
            </a:r>
          </a:p>
        </p:txBody>
      </p:sp>
      <p:sp>
        <p:nvSpPr>
          <p:cNvPr id="16" name="CuadroTexto 15"/>
          <p:cNvSpPr txBox="1"/>
          <p:nvPr/>
        </p:nvSpPr>
        <p:spPr>
          <a:xfrm>
            <a:off x="3102972" y="4301914"/>
            <a:ext cx="1344920" cy="369332"/>
          </a:xfrm>
          <a:prstGeom prst="rect">
            <a:avLst/>
          </a:prstGeom>
          <a:noFill/>
        </p:spPr>
        <p:txBody>
          <a:bodyPr wrap="none" rtlCol="0">
            <a:spAutoFit/>
          </a:bodyPr>
          <a:lstStyle/>
          <a:p>
            <a:r>
              <a:rPr lang="es-CL" dirty="0">
                <a:solidFill>
                  <a:srgbClr val="002060"/>
                </a:solidFill>
              </a:rPr>
              <a:t>Expectativas</a:t>
            </a:r>
          </a:p>
        </p:txBody>
      </p:sp>
      <p:sp>
        <p:nvSpPr>
          <p:cNvPr id="17" name="Elipse 16"/>
          <p:cNvSpPr/>
          <p:nvPr/>
        </p:nvSpPr>
        <p:spPr>
          <a:xfrm>
            <a:off x="2954926" y="3045980"/>
            <a:ext cx="148046" cy="14804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8" name="Elipse 17"/>
          <p:cNvSpPr/>
          <p:nvPr/>
        </p:nvSpPr>
        <p:spPr>
          <a:xfrm>
            <a:off x="3185496" y="3533100"/>
            <a:ext cx="148046" cy="14804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9" name="Elipse 18"/>
          <p:cNvSpPr/>
          <p:nvPr/>
        </p:nvSpPr>
        <p:spPr>
          <a:xfrm>
            <a:off x="3206197" y="3944369"/>
            <a:ext cx="148046" cy="14804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20" name="Elipse 19"/>
          <p:cNvSpPr/>
          <p:nvPr/>
        </p:nvSpPr>
        <p:spPr>
          <a:xfrm>
            <a:off x="2985903" y="4426912"/>
            <a:ext cx="148046" cy="14804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Tree>
    <p:extLst>
      <p:ext uri="{BB962C8B-B14F-4D97-AF65-F5344CB8AC3E}">
        <p14:creationId xmlns:p14="http://schemas.microsoft.com/office/powerpoint/2010/main" val="251507444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 xmlns:a16="http://schemas.microsoft.com/office/drawing/2014/main" id="{F9CD9B2A-4717-4410-81C9-4B0FC3B71CE4}"/>
              </a:ext>
            </a:extLst>
          </p:cNvPr>
          <p:cNvSpPr>
            <a:spLocks noGrp="1"/>
          </p:cNvSpPr>
          <p:nvPr>
            <p:ph type="title"/>
          </p:nvPr>
        </p:nvSpPr>
        <p:spPr/>
        <p:txBody>
          <a:bodyPr/>
          <a:lstStyle/>
          <a:p>
            <a:r>
              <a:rPr lang="es-ES" dirty="0"/>
              <a:t>GRACIAS</a:t>
            </a:r>
          </a:p>
        </p:txBody>
      </p:sp>
    </p:spTree>
    <p:extLst>
      <p:ext uri="{BB962C8B-B14F-4D97-AF65-F5344CB8AC3E}">
        <p14:creationId xmlns:p14="http://schemas.microsoft.com/office/powerpoint/2010/main" val="230913491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idx="4294967295"/>
          </p:nvPr>
        </p:nvSpPr>
        <p:spPr>
          <a:xfrm>
            <a:off x="0" y="212725"/>
            <a:ext cx="8593138" cy="968375"/>
          </a:xfrm>
        </p:spPr>
        <p:txBody>
          <a:bodyPr>
            <a:normAutofit/>
          </a:bodyPr>
          <a:lstStyle/>
          <a:p>
            <a:r>
              <a:rPr lang="es-CL" sz="2200" b="1" dirty="0">
                <a:solidFill>
                  <a:schemeClr val="accent1">
                    <a:lumMod val="50000"/>
                  </a:schemeClr>
                </a:solidFill>
                <a:latin typeface="Arial Black" panose="020B0A04020102020204" pitchFamily="34" charset="0"/>
                <a:cs typeface="Arial" panose="020B0604020202020204" pitchFamily="34" charset="0"/>
              </a:rPr>
              <a:t>Arquitectura de microservicios</a:t>
            </a:r>
          </a:p>
        </p:txBody>
      </p:sp>
      <p:sp>
        <p:nvSpPr>
          <p:cNvPr id="20" name="3 Marcador de contenido"/>
          <p:cNvSpPr>
            <a:spLocks noGrp="1"/>
          </p:cNvSpPr>
          <p:nvPr>
            <p:ph sz="half" idx="4294967295"/>
          </p:nvPr>
        </p:nvSpPr>
        <p:spPr>
          <a:xfrm>
            <a:off x="350729" y="1646759"/>
            <a:ext cx="8496300" cy="4311650"/>
          </a:xfrm>
          <a:prstGeom prst="rect">
            <a:avLst/>
          </a:prstGeom>
        </p:spPr>
        <p:txBody>
          <a:bodyPr>
            <a:normAutofit/>
          </a:bodyPr>
          <a:lstStyle/>
          <a:p>
            <a:pPr marL="0" indent="0">
              <a:buNone/>
            </a:pPr>
            <a:r>
              <a:rPr lang="es-CL" sz="1800" dirty="0">
                <a:solidFill>
                  <a:srgbClr val="002060"/>
                </a:solidFill>
              </a:rPr>
              <a:t>Objetivos generales:</a:t>
            </a:r>
          </a:p>
          <a:p>
            <a:r>
              <a:rPr lang="es-CL" sz="1800" dirty="0">
                <a:solidFill>
                  <a:srgbClr val="002060"/>
                </a:solidFill>
              </a:rPr>
              <a:t>Conocer los microservicios</a:t>
            </a:r>
          </a:p>
          <a:p>
            <a:r>
              <a:rPr lang="es-CL" sz="1800" dirty="0">
                <a:solidFill>
                  <a:srgbClr val="002060"/>
                </a:solidFill>
              </a:rPr>
              <a:t>Entender la diferencia con la arquitectura tradicional</a:t>
            </a:r>
          </a:p>
          <a:p>
            <a:r>
              <a:rPr lang="es-CL" sz="1800" dirty="0">
                <a:solidFill>
                  <a:srgbClr val="002060"/>
                </a:solidFill>
              </a:rPr>
              <a:t>Conocer las tecnología y los principios de la arquitectura de microservicios.</a:t>
            </a:r>
          </a:p>
          <a:p>
            <a:endParaRPr lang="es-CL" sz="1800" dirty="0">
              <a:solidFill>
                <a:srgbClr val="002060"/>
              </a:solidFill>
            </a:endParaRPr>
          </a:p>
          <a:p>
            <a:pPr marL="0" indent="0">
              <a:buNone/>
            </a:pPr>
            <a:r>
              <a:rPr lang="es-CL" sz="1800" dirty="0">
                <a:solidFill>
                  <a:srgbClr val="002060"/>
                </a:solidFill>
              </a:rPr>
              <a:t>Objetivos específicos:</a:t>
            </a:r>
          </a:p>
          <a:p>
            <a:r>
              <a:rPr lang="es-CL" sz="1800" dirty="0">
                <a:solidFill>
                  <a:srgbClr val="002060"/>
                </a:solidFill>
              </a:rPr>
              <a:t>Saber identificar un microservicio dado un problema común de programación.</a:t>
            </a:r>
          </a:p>
          <a:p>
            <a:r>
              <a:rPr lang="es-CL" sz="1800" dirty="0">
                <a:solidFill>
                  <a:srgbClr val="002060"/>
                </a:solidFill>
              </a:rPr>
              <a:t>Crear aplicaciones con arquitectura de microservicio desde cero.</a:t>
            </a:r>
          </a:p>
          <a:p>
            <a:r>
              <a:rPr lang="es-CL" sz="1800" dirty="0">
                <a:solidFill>
                  <a:srgbClr val="002060"/>
                </a:solidFill>
              </a:rPr>
              <a:t>Conocer e implementar las tecnologías más comunes en microservicios</a:t>
            </a:r>
          </a:p>
        </p:txBody>
      </p:sp>
      <p:sp>
        <p:nvSpPr>
          <p:cNvPr id="11" name="CuadroTexto 10"/>
          <p:cNvSpPr txBox="1"/>
          <p:nvPr/>
        </p:nvSpPr>
        <p:spPr>
          <a:xfrm>
            <a:off x="1829782" y="817788"/>
            <a:ext cx="1404359" cy="461665"/>
          </a:xfrm>
          <a:prstGeom prst="rect">
            <a:avLst/>
          </a:prstGeom>
          <a:noFill/>
        </p:spPr>
        <p:txBody>
          <a:bodyPr wrap="none" rtlCol="0">
            <a:spAutoFit/>
          </a:bodyPr>
          <a:lstStyle/>
          <a:p>
            <a:r>
              <a:rPr lang="es-CL" sz="2400" b="1" dirty="0">
                <a:solidFill>
                  <a:schemeClr val="tx2"/>
                </a:solidFill>
              </a:rPr>
              <a:t>Objetivos</a:t>
            </a:r>
          </a:p>
        </p:txBody>
      </p:sp>
    </p:spTree>
    <p:extLst>
      <p:ext uri="{BB962C8B-B14F-4D97-AF65-F5344CB8AC3E}">
        <p14:creationId xmlns:p14="http://schemas.microsoft.com/office/powerpoint/2010/main" val="380386158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idx="4294967295"/>
          </p:nvPr>
        </p:nvSpPr>
        <p:spPr>
          <a:xfrm>
            <a:off x="0" y="311150"/>
            <a:ext cx="7969250" cy="431800"/>
          </a:xfrm>
          <a:prstGeom prst="rect">
            <a:avLst/>
          </a:prstGeom>
        </p:spPr>
        <p:txBody>
          <a:bodyPr>
            <a:normAutofit fontScale="90000"/>
          </a:bodyPr>
          <a:lstStyle/>
          <a:p>
            <a:r>
              <a:rPr lang="es-CL" dirty="0"/>
              <a:t>Arquitectura de microservicios</a:t>
            </a:r>
          </a:p>
        </p:txBody>
      </p:sp>
      <p:pic>
        <p:nvPicPr>
          <p:cNvPr id="3" name="Imagen 2"/>
          <p:cNvPicPr>
            <a:picLocks noChangeAspect="1"/>
          </p:cNvPicPr>
          <p:nvPr/>
        </p:nvPicPr>
        <p:blipFill>
          <a:blip r:embed="rId3"/>
          <a:stretch>
            <a:fillRect/>
          </a:stretch>
        </p:blipFill>
        <p:spPr>
          <a:xfrm>
            <a:off x="2662404" y="1705491"/>
            <a:ext cx="6572250" cy="2790825"/>
          </a:xfrm>
          <a:prstGeom prst="rect">
            <a:avLst/>
          </a:prstGeom>
        </p:spPr>
      </p:pic>
      <p:sp>
        <p:nvSpPr>
          <p:cNvPr id="2" name="Rectángulo 1"/>
          <p:cNvSpPr/>
          <p:nvPr/>
        </p:nvSpPr>
        <p:spPr>
          <a:xfrm>
            <a:off x="2041586" y="4904936"/>
            <a:ext cx="8229599" cy="923330"/>
          </a:xfrm>
          <a:prstGeom prst="rect">
            <a:avLst/>
          </a:prstGeom>
        </p:spPr>
        <p:txBody>
          <a:bodyPr wrap="square">
            <a:spAutoFit/>
          </a:bodyPr>
          <a:lstStyle/>
          <a:p>
            <a:r>
              <a:rPr lang="es-CL" b="1" i="1" dirty="0">
                <a:latin typeface="roboto-web"/>
              </a:rPr>
              <a:t>“La arquitectura de microservicios tiene como objetivo aislar los distintos componentes de una aplicación, con el fin de que cada uno sea una aplicación por sí misma.”</a:t>
            </a:r>
            <a:endParaRPr lang="es-CL" dirty="0"/>
          </a:p>
        </p:txBody>
      </p:sp>
    </p:spTree>
    <p:extLst>
      <p:ext uri="{BB962C8B-B14F-4D97-AF65-F5344CB8AC3E}">
        <p14:creationId xmlns:p14="http://schemas.microsoft.com/office/powerpoint/2010/main" val="4275794600"/>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idx="4294967295"/>
          </p:nvPr>
        </p:nvSpPr>
        <p:spPr>
          <a:xfrm>
            <a:off x="0" y="385763"/>
            <a:ext cx="7969250" cy="431800"/>
          </a:xfrm>
        </p:spPr>
        <p:txBody>
          <a:bodyPr>
            <a:normAutofit fontScale="90000"/>
          </a:bodyPr>
          <a:lstStyle/>
          <a:p>
            <a:r>
              <a:rPr lang="es-CL" dirty="0"/>
              <a:t>Arquitectura de microservicios</a:t>
            </a:r>
          </a:p>
        </p:txBody>
      </p:sp>
      <p:sp>
        <p:nvSpPr>
          <p:cNvPr id="20" name="3 Marcador de contenido"/>
          <p:cNvSpPr>
            <a:spLocks noGrp="1"/>
          </p:cNvSpPr>
          <p:nvPr>
            <p:ph sz="half" idx="4294967295"/>
          </p:nvPr>
        </p:nvSpPr>
        <p:spPr>
          <a:xfrm>
            <a:off x="0" y="1657350"/>
            <a:ext cx="8496300" cy="2030413"/>
          </a:xfrm>
          <a:prstGeom prst="rect">
            <a:avLst/>
          </a:prstGeom>
        </p:spPr>
        <p:txBody>
          <a:bodyPr>
            <a:normAutofit/>
          </a:bodyPr>
          <a:lstStyle/>
          <a:p>
            <a:r>
              <a:rPr lang="es-CL" sz="1800" dirty="0">
                <a:solidFill>
                  <a:srgbClr val="002060"/>
                </a:solidFill>
              </a:rPr>
              <a:t>Cada </a:t>
            </a:r>
            <a:r>
              <a:rPr lang="es-CL" sz="1800" dirty="0">
                <a:solidFill>
                  <a:srgbClr val="002060"/>
                </a:solidFill>
              </a:rPr>
              <a:t>microservicio es independiente</a:t>
            </a:r>
          </a:p>
          <a:p>
            <a:r>
              <a:rPr lang="es-CL" sz="1800" dirty="0">
                <a:solidFill>
                  <a:srgbClr val="002060"/>
                </a:solidFill>
              </a:rPr>
              <a:t>Puede estar cada microservicio en un lenguaje diferente.</a:t>
            </a:r>
          </a:p>
          <a:p>
            <a:r>
              <a:rPr lang="es-CL" sz="1800" dirty="0">
                <a:solidFill>
                  <a:srgbClr val="002060"/>
                </a:solidFill>
              </a:rPr>
              <a:t>Un microservicio tiene una funcionalidad muy concreta</a:t>
            </a:r>
          </a:p>
        </p:txBody>
      </p:sp>
      <p:sp>
        <p:nvSpPr>
          <p:cNvPr id="11" name="CuadroTexto 10"/>
          <p:cNvSpPr txBox="1"/>
          <p:nvPr/>
        </p:nvSpPr>
        <p:spPr>
          <a:xfrm>
            <a:off x="1829781" y="817788"/>
            <a:ext cx="1798634" cy="461665"/>
          </a:xfrm>
          <a:prstGeom prst="rect">
            <a:avLst/>
          </a:prstGeom>
          <a:noFill/>
        </p:spPr>
        <p:txBody>
          <a:bodyPr wrap="none" rtlCol="0">
            <a:spAutoFit/>
          </a:bodyPr>
          <a:lstStyle/>
          <a:p>
            <a:r>
              <a:rPr lang="es-CL" sz="2400" b="1" dirty="0">
                <a:solidFill>
                  <a:schemeClr val="bg1"/>
                </a:solidFill>
              </a:rPr>
              <a:t>Introducción</a:t>
            </a:r>
          </a:p>
        </p:txBody>
      </p:sp>
      <p:pic>
        <p:nvPicPr>
          <p:cNvPr id="2" name="Imagen 1"/>
          <p:cNvPicPr>
            <a:picLocks noChangeAspect="1"/>
          </p:cNvPicPr>
          <p:nvPr/>
        </p:nvPicPr>
        <p:blipFill>
          <a:blip r:embed="rId3"/>
          <a:stretch>
            <a:fillRect/>
          </a:stretch>
        </p:blipFill>
        <p:spPr>
          <a:xfrm>
            <a:off x="663879" y="3100529"/>
            <a:ext cx="4745711" cy="3007309"/>
          </a:xfrm>
          <a:prstGeom prst="rect">
            <a:avLst/>
          </a:prstGeom>
        </p:spPr>
      </p:pic>
      <p:pic>
        <p:nvPicPr>
          <p:cNvPr id="3" name="Imagen 2"/>
          <p:cNvPicPr>
            <a:picLocks noChangeAspect="1"/>
          </p:cNvPicPr>
          <p:nvPr/>
        </p:nvPicPr>
        <p:blipFill>
          <a:blip r:embed="rId4"/>
          <a:stretch>
            <a:fillRect/>
          </a:stretch>
        </p:blipFill>
        <p:spPr>
          <a:xfrm>
            <a:off x="5997757" y="3657600"/>
            <a:ext cx="1690851" cy="894200"/>
          </a:xfrm>
          <a:prstGeom prst="rect">
            <a:avLst/>
          </a:prstGeom>
        </p:spPr>
      </p:pic>
      <p:pic>
        <p:nvPicPr>
          <p:cNvPr id="5" name="Imagen 4"/>
          <p:cNvPicPr>
            <a:picLocks noChangeAspect="1"/>
          </p:cNvPicPr>
          <p:nvPr/>
        </p:nvPicPr>
        <p:blipFill>
          <a:blip r:embed="rId5"/>
          <a:stretch>
            <a:fillRect/>
          </a:stretch>
        </p:blipFill>
        <p:spPr>
          <a:xfrm>
            <a:off x="8198300" y="3658190"/>
            <a:ext cx="1712056" cy="893610"/>
          </a:xfrm>
          <a:prstGeom prst="rect">
            <a:avLst/>
          </a:prstGeom>
        </p:spPr>
      </p:pic>
      <p:pic>
        <p:nvPicPr>
          <p:cNvPr id="6" name="Imagen 5"/>
          <p:cNvPicPr>
            <a:picLocks noChangeAspect="1"/>
          </p:cNvPicPr>
          <p:nvPr/>
        </p:nvPicPr>
        <p:blipFill>
          <a:blip r:embed="rId6"/>
          <a:stretch>
            <a:fillRect/>
          </a:stretch>
        </p:blipFill>
        <p:spPr>
          <a:xfrm>
            <a:off x="5997757" y="4855029"/>
            <a:ext cx="1808689" cy="774327"/>
          </a:xfrm>
          <a:prstGeom prst="rect">
            <a:avLst/>
          </a:prstGeom>
        </p:spPr>
      </p:pic>
      <p:pic>
        <p:nvPicPr>
          <p:cNvPr id="7" name="Imagen 6"/>
          <p:cNvPicPr>
            <a:picLocks noChangeAspect="1"/>
          </p:cNvPicPr>
          <p:nvPr/>
        </p:nvPicPr>
        <p:blipFill>
          <a:blip r:embed="rId7"/>
          <a:stretch>
            <a:fillRect/>
          </a:stretch>
        </p:blipFill>
        <p:spPr>
          <a:xfrm>
            <a:off x="8198300" y="4855029"/>
            <a:ext cx="1877570" cy="640081"/>
          </a:xfrm>
          <a:prstGeom prst="rect">
            <a:avLst/>
          </a:prstGeom>
        </p:spPr>
      </p:pic>
      <p:pic>
        <p:nvPicPr>
          <p:cNvPr id="8" name="Imagen 7"/>
          <p:cNvPicPr>
            <a:picLocks noChangeAspect="1"/>
          </p:cNvPicPr>
          <p:nvPr/>
        </p:nvPicPr>
        <p:blipFill>
          <a:blip r:embed="rId8"/>
          <a:stretch>
            <a:fillRect/>
          </a:stretch>
        </p:blipFill>
        <p:spPr>
          <a:xfrm>
            <a:off x="6151823" y="5719217"/>
            <a:ext cx="910828" cy="777240"/>
          </a:xfrm>
          <a:prstGeom prst="rect">
            <a:avLst/>
          </a:prstGeom>
        </p:spPr>
      </p:pic>
    </p:spTree>
    <p:extLst>
      <p:ext uri="{BB962C8B-B14F-4D97-AF65-F5344CB8AC3E}">
        <p14:creationId xmlns:p14="http://schemas.microsoft.com/office/powerpoint/2010/main" val="110306509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idx="4294967295"/>
          </p:nvPr>
        </p:nvSpPr>
        <p:spPr>
          <a:xfrm>
            <a:off x="0" y="311150"/>
            <a:ext cx="7969250" cy="431800"/>
          </a:xfrm>
        </p:spPr>
        <p:txBody>
          <a:bodyPr>
            <a:normAutofit fontScale="90000"/>
          </a:bodyPr>
          <a:lstStyle/>
          <a:p>
            <a:r>
              <a:rPr lang="es-CL" dirty="0"/>
              <a:t>Arquitectura de microservicios</a:t>
            </a:r>
          </a:p>
        </p:txBody>
      </p:sp>
      <p:sp>
        <p:nvSpPr>
          <p:cNvPr id="11" name="CuadroTexto 10"/>
          <p:cNvSpPr txBox="1"/>
          <p:nvPr/>
        </p:nvSpPr>
        <p:spPr>
          <a:xfrm>
            <a:off x="751562" y="817788"/>
            <a:ext cx="4964925" cy="461665"/>
          </a:xfrm>
          <a:prstGeom prst="rect">
            <a:avLst/>
          </a:prstGeom>
          <a:noFill/>
        </p:spPr>
        <p:txBody>
          <a:bodyPr wrap="square" rtlCol="0">
            <a:spAutoFit/>
          </a:bodyPr>
          <a:lstStyle/>
          <a:p>
            <a:r>
              <a:rPr lang="es-CL" sz="2400" b="1" dirty="0">
                <a:solidFill>
                  <a:schemeClr val="tx2"/>
                </a:solidFill>
              </a:rPr>
              <a:t>De monolito a microservicios</a:t>
            </a:r>
          </a:p>
        </p:txBody>
      </p:sp>
      <p:pic>
        <p:nvPicPr>
          <p:cNvPr id="5" name="Imagen 4"/>
          <p:cNvPicPr>
            <a:picLocks noChangeAspect="1"/>
          </p:cNvPicPr>
          <p:nvPr/>
        </p:nvPicPr>
        <p:blipFill>
          <a:blip r:embed="rId3"/>
          <a:stretch>
            <a:fillRect/>
          </a:stretch>
        </p:blipFill>
        <p:spPr>
          <a:xfrm>
            <a:off x="1829782" y="1828016"/>
            <a:ext cx="8259161" cy="3109818"/>
          </a:xfrm>
          <a:prstGeom prst="rect">
            <a:avLst/>
          </a:prstGeom>
        </p:spPr>
      </p:pic>
      <p:sp>
        <p:nvSpPr>
          <p:cNvPr id="2" name="CuadroTexto 1"/>
          <p:cNvSpPr txBox="1"/>
          <p:nvPr/>
        </p:nvSpPr>
        <p:spPr>
          <a:xfrm>
            <a:off x="1924595" y="5284795"/>
            <a:ext cx="2420983" cy="1477328"/>
          </a:xfrm>
          <a:prstGeom prst="rect">
            <a:avLst/>
          </a:prstGeom>
          <a:noFill/>
        </p:spPr>
        <p:txBody>
          <a:bodyPr wrap="square" rtlCol="0">
            <a:spAutoFit/>
          </a:bodyPr>
          <a:lstStyle/>
          <a:p>
            <a:r>
              <a:rPr lang="es-CL" dirty="0">
                <a:solidFill>
                  <a:srgbClr val="002060"/>
                </a:solidFill>
              </a:rPr>
              <a:t>¿Cuál es el problema?</a:t>
            </a:r>
          </a:p>
          <a:p>
            <a:r>
              <a:rPr lang="es-CL" dirty="0">
                <a:solidFill>
                  <a:srgbClr val="002060"/>
                </a:solidFill>
              </a:rPr>
              <a:t>R. Tarde o temprano se llega al colapso de la aplicación, ya nos se puede escalar</a:t>
            </a:r>
          </a:p>
        </p:txBody>
      </p:sp>
      <p:sp>
        <p:nvSpPr>
          <p:cNvPr id="6" name="Flecha abajo 5"/>
          <p:cNvSpPr/>
          <p:nvPr/>
        </p:nvSpPr>
        <p:spPr>
          <a:xfrm>
            <a:off x="2203269" y="4824549"/>
            <a:ext cx="505097" cy="39188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9" name="Flecha abajo 8"/>
          <p:cNvSpPr/>
          <p:nvPr/>
        </p:nvSpPr>
        <p:spPr>
          <a:xfrm>
            <a:off x="3135086" y="4824549"/>
            <a:ext cx="505097" cy="39188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0" name="CuadroTexto 9"/>
          <p:cNvSpPr txBox="1"/>
          <p:nvPr/>
        </p:nvSpPr>
        <p:spPr>
          <a:xfrm>
            <a:off x="7667960" y="5216436"/>
            <a:ext cx="2420983" cy="1200329"/>
          </a:xfrm>
          <a:prstGeom prst="rect">
            <a:avLst/>
          </a:prstGeom>
          <a:noFill/>
        </p:spPr>
        <p:txBody>
          <a:bodyPr wrap="square" rtlCol="0">
            <a:spAutoFit/>
          </a:bodyPr>
          <a:lstStyle/>
          <a:p>
            <a:r>
              <a:rPr lang="es-CL" dirty="0">
                <a:solidFill>
                  <a:srgbClr val="002060"/>
                </a:solidFill>
              </a:rPr>
              <a:t>Nace para solucionar los mayores problemas lo que no implica que no existen retos.</a:t>
            </a:r>
          </a:p>
        </p:txBody>
      </p:sp>
      <p:sp>
        <p:nvSpPr>
          <p:cNvPr id="12" name="Flecha abajo 11"/>
          <p:cNvSpPr/>
          <p:nvPr/>
        </p:nvSpPr>
        <p:spPr>
          <a:xfrm>
            <a:off x="8186088" y="4824549"/>
            <a:ext cx="505097" cy="39188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3" name="Flecha abajo 12"/>
          <p:cNvSpPr/>
          <p:nvPr/>
        </p:nvSpPr>
        <p:spPr>
          <a:xfrm>
            <a:off x="8956764" y="4828904"/>
            <a:ext cx="505097" cy="39188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Tree>
    <p:extLst>
      <p:ext uri="{BB962C8B-B14F-4D97-AF65-F5344CB8AC3E}">
        <p14:creationId xmlns:p14="http://schemas.microsoft.com/office/powerpoint/2010/main" val="2671034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500"/>
                                        <p:tgtEl>
                                          <p:spTgt spid="13"/>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animBg="1"/>
      <p:bldP spid="9" grpId="0" animBg="1"/>
      <p:bldP spid="10" grpId="0"/>
      <p:bldP spid="12" grpId="0" animBg="1"/>
      <p:bldP spid="1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idx="4294967295"/>
          </p:nvPr>
        </p:nvSpPr>
        <p:spPr>
          <a:xfrm>
            <a:off x="0" y="311150"/>
            <a:ext cx="7969250" cy="431800"/>
          </a:xfrm>
        </p:spPr>
        <p:txBody>
          <a:bodyPr>
            <a:normAutofit fontScale="90000"/>
          </a:bodyPr>
          <a:lstStyle/>
          <a:p>
            <a:r>
              <a:rPr lang="es-CL" dirty="0"/>
              <a:t>Arquitectura de microservicios</a:t>
            </a:r>
          </a:p>
        </p:txBody>
      </p:sp>
      <p:sp>
        <p:nvSpPr>
          <p:cNvPr id="20" name="3 Marcador de contenido"/>
          <p:cNvSpPr>
            <a:spLocks noGrp="1"/>
          </p:cNvSpPr>
          <p:nvPr>
            <p:ph sz="half" idx="4294967295"/>
          </p:nvPr>
        </p:nvSpPr>
        <p:spPr>
          <a:xfrm>
            <a:off x="851770" y="1917157"/>
            <a:ext cx="8496300" cy="4313237"/>
          </a:xfrm>
          <a:prstGeom prst="rect">
            <a:avLst/>
          </a:prstGeom>
        </p:spPr>
        <p:txBody>
          <a:bodyPr>
            <a:normAutofit lnSpcReduction="10000"/>
          </a:bodyPr>
          <a:lstStyle/>
          <a:p>
            <a:pPr marL="0" indent="0">
              <a:buNone/>
            </a:pPr>
            <a:r>
              <a:rPr lang="es-CL" sz="1800" dirty="0">
                <a:solidFill>
                  <a:srgbClr val="002060"/>
                </a:solidFill>
              </a:rPr>
              <a:t>Ventajas:</a:t>
            </a:r>
          </a:p>
          <a:p>
            <a:pPr>
              <a:buFont typeface="+mj-lt"/>
              <a:buAutoNum type="arabicPeriod"/>
            </a:pPr>
            <a:r>
              <a:rPr lang="es-CL" sz="1800" dirty="0">
                <a:solidFill>
                  <a:srgbClr val="002060"/>
                </a:solidFill>
              </a:rPr>
              <a:t>Permiten el uso de diferentes tecnologías y lenguajes</a:t>
            </a:r>
          </a:p>
          <a:p>
            <a:pPr>
              <a:buFont typeface="+mj-lt"/>
              <a:buAutoNum type="arabicPeriod"/>
            </a:pPr>
            <a:r>
              <a:rPr lang="es-CL" sz="1800" dirty="0">
                <a:solidFill>
                  <a:srgbClr val="002060"/>
                </a:solidFill>
              </a:rPr>
              <a:t>Fácil de integrar y escalar</a:t>
            </a:r>
          </a:p>
          <a:p>
            <a:pPr>
              <a:buFont typeface="+mj-lt"/>
              <a:buAutoNum type="arabicPeriod"/>
            </a:pPr>
            <a:r>
              <a:rPr lang="es-CL" sz="1800" dirty="0">
                <a:solidFill>
                  <a:srgbClr val="002060"/>
                </a:solidFill>
              </a:rPr>
              <a:t>Flexibilidad para desarrollar y desplegar de forma independiente.</a:t>
            </a:r>
          </a:p>
          <a:p>
            <a:pPr>
              <a:buFont typeface="+mj-lt"/>
              <a:buAutoNum type="arabicPeriod"/>
            </a:pPr>
            <a:r>
              <a:rPr lang="es-CL" sz="1800" dirty="0">
                <a:solidFill>
                  <a:srgbClr val="002060"/>
                </a:solidFill>
              </a:rPr>
              <a:t>El mantenimiento es simple y más económico.</a:t>
            </a:r>
          </a:p>
          <a:p>
            <a:pPr>
              <a:buFont typeface="+mj-lt"/>
              <a:buAutoNum type="arabicPeriod"/>
            </a:pPr>
            <a:r>
              <a:rPr lang="es-CL" sz="1800" dirty="0">
                <a:solidFill>
                  <a:srgbClr val="002060"/>
                </a:solidFill>
              </a:rPr>
              <a:t>El desarrollo puede aprovechar las funcionalidades creadas por otros.</a:t>
            </a:r>
          </a:p>
          <a:p>
            <a:pPr>
              <a:buFont typeface="+mj-lt"/>
              <a:buAutoNum type="arabicPeriod"/>
            </a:pPr>
            <a:r>
              <a:rPr lang="es-CL" sz="1800" dirty="0">
                <a:solidFill>
                  <a:srgbClr val="002060"/>
                </a:solidFill>
              </a:rPr>
              <a:t>Se puede aprovechar mejor el uso de contenedores.</a:t>
            </a:r>
          </a:p>
          <a:p>
            <a:endParaRPr lang="es-CL" sz="1800" dirty="0">
              <a:solidFill>
                <a:srgbClr val="002060"/>
              </a:solidFill>
            </a:endParaRPr>
          </a:p>
          <a:p>
            <a:pPr marL="0" indent="0">
              <a:buNone/>
            </a:pPr>
            <a:r>
              <a:rPr lang="es-CL" sz="1800" dirty="0">
                <a:solidFill>
                  <a:srgbClr val="002060"/>
                </a:solidFill>
              </a:rPr>
              <a:t>Contras:</a:t>
            </a:r>
          </a:p>
          <a:p>
            <a:pPr>
              <a:buFont typeface="+mj-lt"/>
              <a:buAutoNum type="arabicPeriod"/>
            </a:pPr>
            <a:r>
              <a:rPr lang="es-CL" sz="1800" dirty="0">
                <a:solidFill>
                  <a:srgbClr val="002060"/>
                </a:solidFill>
              </a:rPr>
              <a:t>Pruebas globales son más complicadas.</a:t>
            </a:r>
          </a:p>
          <a:p>
            <a:pPr>
              <a:buFont typeface="+mj-lt"/>
              <a:buAutoNum type="arabicPeriod"/>
            </a:pPr>
            <a:r>
              <a:rPr lang="es-CL" sz="1800" dirty="0">
                <a:solidFill>
                  <a:srgbClr val="002060"/>
                </a:solidFill>
              </a:rPr>
              <a:t>Generalmente se requiere desarrolladores experimentados.</a:t>
            </a:r>
          </a:p>
          <a:p>
            <a:pPr>
              <a:buFont typeface="+mj-lt"/>
              <a:buAutoNum type="arabicPeriod"/>
            </a:pPr>
            <a:r>
              <a:rPr lang="es-CL" sz="1800" dirty="0">
                <a:solidFill>
                  <a:srgbClr val="002060"/>
                </a:solidFill>
              </a:rPr>
              <a:t>Requiere un control exhaustivo de la versión.</a:t>
            </a:r>
          </a:p>
        </p:txBody>
      </p:sp>
      <p:sp>
        <p:nvSpPr>
          <p:cNvPr id="11" name="CuadroTexto 10"/>
          <p:cNvSpPr txBox="1"/>
          <p:nvPr/>
        </p:nvSpPr>
        <p:spPr>
          <a:xfrm>
            <a:off x="1829782" y="835205"/>
            <a:ext cx="3999493" cy="461665"/>
          </a:xfrm>
          <a:prstGeom prst="rect">
            <a:avLst/>
          </a:prstGeom>
          <a:noFill/>
        </p:spPr>
        <p:txBody>
          <a:bodyPr wrap="none" rtlCol="0">
            <a:spAutoFit/>
          </a:bodyPr>
          <a:lstStyle/>
          <a:p>
            <a:r>
              <a:rPr lang="es-CL" sz="2400" b="1" dirty="0">
                <a:solidFill>
                  <a:schemeClr val="tx2"/>
                </a:solidFill>
              </a:rPr>
              <a:t>Ventajas de los microservicios</a:t>
            </a:r>
          </a:p>
        </p:txBody>
      </p:sp>
    </p:spTree>
    <p:extLst>
      <p:ext uri="{BB962C8B-B14F-4D97-AF65-F5344CB8AC3E}">
        <p14:creationId xmlns:p14="http://schemas.microsoft.com/office/powerpoint/2010/main" val="48639788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idx="4294967295"/>
          </p:nvPr>
        </p:nvSpPr>
        <p:spPr>
          <a:xfrm>
            <a:off x="0" y="311150"/>
            <a:ext cx="7969250" cy="431800"/>
          </a:xfrm>
        </p:spPr>
        <p:txBody>
          <a:bodyPr>
            <a:normAutofit fontScale="90000"/>
          </a:bodyPr>
          <a:lstStyle/>
          <a:p>
            <a:r>
              <a:rPr lang="es-CL" dirty="0"/>
              <a:t>Arquitectura de microservicios</a:t>
            </a:r>
          </a:p>
        </p:txBody>
      </p:sp>
      <p:pic>
        <p:nvPicPr>
          <p:cNvPr id="2" name="Imagen 1"/>
          <p:cNvPicPr>
            <a:picLocks noChangeAspect="1"/>
          </p:cNvPicPr>
          <p:nvPr/>
        </p:nvPicPr>
        <p:blipFill>
          <a:blip r:embed="rId3"/>
          <a:stretch>
            <a:fillRect/>
          </a:stretch>
        </p:blipFill>
        <p:spPr>
          <a:xfrm>
            <a:off x="0" y="2236685"/>
            <a:ext cx="5753947" cy="3625496"/>
          </a:xfrm>
          <a:prstGeom prst="rect">
            <a:avLst/>
          </a:prstGeom>
        </p:spPr>
      </p:pic>
      <p:pic>
        <p:nvPicPr>
          <p:cNvPr id="3" name="Imagen 2"/>
          <p:cNvPicPr>
            <a:picLocks noChangeAspect="1"/>
          </p:cNvPicPr>
          <p:nvPr/>
        </p:nvPicPr>
        <p:blipFill>
          <a:blip r:embed="rId4"/>
          <a:stretch>
            <a:fillRect/>
          </a:stretch>
        </p:blipFill>
        <p:spPr>
          <a:xfrm>
            <a:off x="5532703" y="2236685"/>
            <a:ext cx="6156098" cy="3825912"/>
          </a:xfrm>
          <a:prstGeom prst="rect">
            <a:avLst/>
          </a:prstGeom>
        </p:spPr>
      </p:pic>
      <p:sp>
        <p:nvSpPr>
          <p:cNvPr id="5" name="Rectángulo 4"/>
          <p:cNvSpPr/>
          <p:nvPr/>
        </p:nvSpPr>
        <p:spPr>
          <a:xfrm>
            <a:off x="7883525" y="2479675"/>
            <a:ext cx="2581275" cy="8572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8" name="Rectángulo 7"/>
          <p:cNvSpPr/>
          <p:nvPr/>
        </p:nvSpPr>
        <p:spPr>
          <a:xfrm>
            <a:off x="7905750" y="4438158"/>
            <a:ext cx="2581275" cy="8572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Tree>
    <p:extLst>
      <p:ext uri="{BB962C8B-B14F-4D97-AF65-F5344CB8AC3E}">
        <p14:creationId xmlns:p14="http://schemas.microsoft.com/office/powerpoint/2010/main" val="2410829841"/>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Tema de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Tema de 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3031</TotalTime>
  <Words>2080</Words>
  <Application>Microsoft Office PowerPoint</Application>
  <PresentationFormat>Panorámica</PresentationFormat>
  <Paragraphs>378</Paragraphs>
  <Slides>30</Slides>
  <Notes>27</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30</vt:i4>
      </vt:variant>
    </vt:vector>
  </HeadingPairs>
  <TitlesOfParts>
    <vt:vector size="37" baseType="lpstr">
      <vt:lpstr>Arial</vt:lpstr>
      <vt:lpstr>Arial Black</vt:lpstr>
      <vt:lpstr>Calibri</vt:lpstr>
      <vt:lpstr>Calibri Light</vt:lpstr>
      <vt:lpstr>roboto-web</vt:lpstr>
      <vt:lpstr>Wingdings</vt:lpstr>
      <vt:lpstr>Office Theme</vt:lpstr>
      <vt:lpstr>Microservicios + Spring boot</vt:lpstr>
      <vt:lpstr>Presentación de PowerPoint</vt:lpstr>
      <vt:lpstr>Presentación de PowerPoint</vt:lpstr>
      <vt:lpstr>Arquitectura de microservicios</vt:lpstr>
      <vt:lpstr>Arquitectura de microservicios</vt:lpstr>
      <vt:lpstr>Arquitectura de microservicios</vt:lpstr>
      <vt:lpstr>Arquitectura de microservicios</vt:lpstr>
      <vt:lpstr>Arquitectura de microservicios</vt:lpstr>
      <vt:lpstr>Arquitectura de microservicios</vt:lpstr>
      <vt:lpstr>Monolito VS Microservicios</vt:lpstr>
      <vt:lpstr>Arquitectura de microservicios</vt:lpstr>
      <vt:lpstr>Arquitectura de microservicios</vt:lpstr>
      <vt:lpstr>Como se compone un microservicio</vt:lpstr>
      <vt:lpstr>Arquitectura de microservicios</vt:lpstr>
      <vt:lpstr>Arquitectura de microservicios</vt:lpstr>
      <vt:lpstr>Java + Spring-boot</vt:lpstr>
      <vt:lpstr>Java + Spring-boot</vt:lpstr>
      <vt:lpstr>Java + Spring-boot</vt:lpstr>
      <vt:lpstr>Java + Spring-boot</vt:lpstr>
      <vt:lpstr>Java + Spring-boot</vt:lpstr>
      <vt:lpstr>Arquitectura de microservicios</vt:lpstr>
      <vt:lpstr>Presentación de PowerPoint</vt:lpstr>
      <vt:lpstr>Arquitectura de microservicios</vt:lpstr>
      <vt:lpstr>Arquitectura de microservicios</vt:lpstr>
      <vt:lpstr>Arquitectura de microservicios</vt:lpstr>
      <vt:lpstr>Arquitectura de microservicios</vt:lpstr>
      <vt:lpstr>Arquitectura de microservicios</vt:lpstr>
      <vt:lpstr>Java + Spring-boot</vt:lpstr>
      <vt:lpstr>Presentación de PowerPoint</vt:lpstr>
      <vt:lpstr>GRACIAS</vt:lpstr>
    </vt:vector>
  </TitlesOfParts>
  <Company>Everis</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Lorena Cadiz Beltran</dc:creator>
  <cp:lastModifiedBy>Gabriel Gonzalo Cifuentes Alarcón</cp:lastModifiedBy>
  <cp:revision>38</cp:revision>
  <dcterms:created xsi:type="dcterms:W3CDTF">2021-07-13T15:22:13Z</dcterms:created>
  <dcterms:modified xsi:type="dcterms:W3CDTF">2022-03-18T13:36:12Z</dcterms:modified>
</cp:coreProperties>
</file>